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2"/>
  </p:sldMasterIdLst>
  <p:notesMasterIdLst>
    <p:notesMasterId r:id="rId29"/>
  </p:notesMasterIdLst>
  <p:sldIdLst>
    <p:sldId id="1943" r:id="rId3"/>
    <p:sldId id="2144" r:id="rId4"/>
    <p:sldId id="2145" r:id="rId5"/>
    <p:sldId id="2146" r:id="rId6"/>
    <p:sldId id="2147" r:id="rId7"/>
    <p:sldId id="2148" r:id="rId8"/>
    <p:sldId id="2150" r:id="rId9"/>
    <p:sldId id="2151" r:id="rId10"/>
    <p:sldId id="2152" r:id="rId11"/>
    <p:sldId id="2153" r:id="rId12"/>
    <p:sldId id="2154" r:id="rId13"/>
    <p:sldId id="2155" r:id="rId14"/>
    <p:sldId id="2156" r:id="rId15"/>
    <p:sldId id="2157" r:id="rId16"/>
    <p:sldId id="2158" r:id="rId17"/>
    <p:sldId id="2159" r:id="rId18"/>
    <p:sldId id="2160" r:id="rId19"/>
    <p:sldId id="2161" r:id="rId20"/>
    <p:sldId id="2162" r:id="rId21"/>
    <p:sldId id="2163" r:id="rId22"/>
    <p:sldId id="2164" r:id="rId23"/>
    <p:sldId id="2165" r:id="rId24"/>
    <p:sldId id="2168" r:id="rId25"/>
    <p:sldId id="2169" r:id="rId26"/>
    <p:sldId id="2170" r:id="rId27"/>
    <p:sldId id="1942" r:id="rId28"/>
  </p:sldIdLst>
  <p:sldSz cx="18288000" cy="10287000"/>
  <p:notesSz cx="18288000" cy="10287000"/>
  <p:defaultTextStyle>
    <a:defPPr>
      <a:defRPr kern="0"/>
    </a:defPPr>
  </p:defaultTextStyle>
  <p:extLst>
    <p:ext uri="{EFAFB233-063F-42B5-8137-9DF3F51BA10A}">
      <p15:sldGuideLst xmlns:p15="http://schemas.microsoft.com/office/powerpoint/2012/main">
        <p15:guide id="1" orient="horz" pos="936" userDrawn="1">
          <p15:clr>
            <a:srgbClr val="A4A3A4"/>
          </p15:clr>
        </p15:guide>
        <p15:guide id="2" pos="336" userDrawn="1">
          <p15:clr>
            <a:srgbClr val="A4A3A4"/>
          </p15:clr>
        </p15:guide>
        <p15:guide id="3" orient="horz" pos="1944" userDrawn="1">
          <p15:clr>
            <a:srgbClr val="A4A3A4"/>
          </p15:clr>
        </p15:guide>
        <p15:guide id="4" orient="horz" pos="6072" userDrawn="1">
          <p15:clr>
            <a:srgbClr val="A4A3A4"/>
          </p15:clr>
        </p15:guide>
        <p15:guide id="5" orient="horz" pos="3480" userDrawn="1">
          <p15:clr>
            <a:srgbClr val="A4A3A4"/>
          </p15:clr>
        </p15:guide>
        <p15:guide id="6" orient="horz" pos="4008" userDrawn="1">
          <p15:clr>
            <a:srgbClr val="A4A3A4"/>
          </p15:clr>
        </p15:guide>
        <p15:guide id="7" pos="4848" userDrawn="1">
          <p15:clr>
            <a:srgbClr val="A4A3A4"/>
          </p15:clr>
        </p15:guide>
        <p15:guide id="8" pos="11184" userDrawn="1">
          <p15:clr>
            <a:srgbClr val="A4A3A4"/>
          </p15:clr>
        </p15:guide>
        <p15:guide id="9" pos="5856" userDrawn="1">
          <p15:clr>
            <a:srgbClr val="A4A3A4"/>
          </p15:clr>
        </p15:guide>
        <p15:guide id="10" pos="7392" userDrawn="1">
          <p15:clr>
            <a:srgbClr val="A4A3A4"/>
          </p15:clr>
        </p15:guide>
        <p15:guide id="11" pos="3264" userDrawn="1">
          <p15:clr>
            <a:srgbClr val="A4A3A4"/>
          </p15:clr>
        </p15:guide>
        <p15:guide id="12" orient="horz" pos="408" userDrawn="1">
          <p15:clr>
            <a:srgbClr val="A4A3A4"/>
          </p15:clr>
        </p15:guide>
        <p15:guide id="13" orient="horz" pos="5448" userDrawn="1">
          <p15:clr>
            <a:srgbClr val="A4A3A4"/>
          </p15:clr>
        </p15:guide>
        <p15:guide id="14" orient="horz" pos="50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3980"/>
    <a:srgbClr val="E5044F"/>
    <a:srgbClr val="E5004B"/>
    <a:srgbClr val="2DBBC8"/>
    <a:srgbClr val="FBBC00"/>
    <a:srgbClr val="E5EFFB"/>
    <a:srgbClr val="F4F5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577825-87ED-49F8-975C-A3915FB8B536}" v="15" dt="2026-02-18T10:19:12.48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936"/>
        <p:guide pos="336"/>
        <p:guide orient="horz" pos="1944"/>
        <p:guide orient="horz" pos="6072"/>
        <p:guide orient="horz" pos="3480"/>
        <p:guide orient="horz" pos="4008"/>
        <p:guide pos="4848"/>
        <p:guide pos="11184"/>
        <p:guide pos="5856"/>
        <p:guide pos="7392"/>
        <p:guide pos="3264"/>
        <p:guide orient="horz" pos="408"/>
        <p:guide orient="horz" pos="5448"/>
        <p:guide orient="horz" pos="5016"/>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áudia Ribeiro" userId="S::claudia.ribeiro@prochildcolab.pt::a4cedb9d-14cd-4ee0-8a87-7f61ec6e5d55" providerId="AD" clId="Web-{96577825-87ED-49F8-975C-A3915FB8B536}"/>
    <pc:docChg chg="modSld">
      <pc:chgData name="Cláudia Ribeiro" userId="S::claudia.ribeiro@prochildcolab.pt::a4cedb9d-14cd-4ee0-8a87-7f61ec6e5d55" providerId="AD" clId="Web-{96577825-87ED-49F8-975C-A3915FB8B536}" dt="2026-02-18T10:19:10.778" v="7" actId="20577"/>
      <pc:docMkLst>
        <pc:docMk/>
      </pc:docMkLst>
      <pc:sldChg chg="modSp">
        <pc:chgData name="Cláudia Ribeiro" userId="S::claudia.ribeiro@prochildcolab.pt::a4cedb9d-14cd-4ee0-8a87-7f61ec6e5d55" providerId="AD" clId="Web-{96577825-87ED-49F8-975C-A3915FB8B536}" dt="2026-02-18T10:19:10.778" v="7" actId="20577"/>
        <pc:sldMkLst>
          <pc:docMk/>
          <pc:sldMk cId="3199759152" sldId="2151"/>
        </pc:sldMkLst>
        <pc:spChg chg="mod">
          <ac:chgData name="Cláudia Ribeiro" userId="S::claudia.ribeiro@prochildcolab.pt::a4cedb9d-14cd-4ee0-8a87-7f61ec6e5d55" providerId="AD" clId="Web-{96577825-87ED-49F8-975C-A3915FB8B536}" dt="2026-02-18T10:19:10.778" v="7" actId="20577"/>
          <ac:spMkLst>
            <pc:docMk/>
            <pc:sldMk cId="3199759152" sldId="2151"/>
            <ac:spMk id="10" creationId="{5BD207BF-A992-4669-8F68-9BDE868F1EE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E49C3705-9AD7-4152-BB4D-C112538DB053}" type="datetimeFigureOut">
              <a:rPr lang="pt-PT" smtClean="0"/>
              <a:t>18/02/2026</a:t>
            </a:fld>
            <a:endParaRPr lang="pt-PT"/>
          </a:p>
        </p:txBody>
      </p:sp>
      <p:sp>
        <p:nvSpPr>
          <p:cNvPr id="4" name="Marcador de Posição da Imagem do Diapositivo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63496AC9-CBA6-46F5-9F02-6E860B5FD2F1}" type="slidenum">
              <a:rPr lang="pt-PT" smtClean="0"/>
              <a:t>‹#›</a:t>
            </a:fld>
            <a:endParaRPr lang="pt-PT"/>
          </a:p>
        </p:txBody>
      </p:sp>
    </p:spTree>
    <p:extLst>
      <p:ext uri="{BB962C8B-B14F-4D97-AF65-F5344CB8AC3E}">
        <p14:creationId xmlns:p14="http://schemas.microsoft.com/office/powerpoint/2010/main" val="2474413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3496AC9-CBA6-46F5-9F02-6E860B5FD2F1}" type="slidenum">
              <a:rPr kumimoji="0" lang="pt-PT"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a:t>
            </a:fld>
            <a:endParaRPr kumimoji="0" lang="pt-PT"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233472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endParaRPr lang="pt-PT"/>
          </a:p>
        </p:txBody>
      </p:sp>
    </p:spTree>
    <p:extLst>
      <p:ext uri="{BB962C8B-B14F-4D97-AF65-F5344CB8AC3E}">
        <p14:creationId xmlns:p14="http://schemas.microsoft.com/office/powerpoint/2010/main" val="440989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endParaRPr lang="pt-PT"/>
          </a:p>
        </p:txBody>
      </p:sp>
    </p:spTree>
    <p:extLst>
      <p:ext uri="{BB962C8B-B14F-4D97-AF65-F5344CB8AC3E}">
        <p14:creationId xmlns:p14="http://schemas.microsoft.com/office/powerpoint/2010/main" val="2208684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endParaRPr lang="pt-PT"/>
          </a:p>
        </p:txBody>
      </p:sp>
    </p:spTree>
    <p:extLst>
      <p:ext uri="{BB962C8B-B14F-4D97-AF65-F5344CB8AC3E}">
        <p14:creationId xmlns:p14="http://schemas.microsoft.com/office/powerpoint/2010/main" val="2029779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endParaRPr lang="pt-PT"/>
          </a:p>
        </p:txBody>
      </p:sp>
    </p:spTree>
    <p:extLst>
      <p:ext uri="{BB962C8B-B14F-4D97-AF65-F5344CB8AC3E}">
        <p14:creationId xmlns:p14="http://schemas.microsoft.com/office/powerpoint/2010/main" val="3852097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endParaRPr lang="pt-PT"/>
          </a:p>
        </p:txBody>
      </p:sp>
    </p:spTree>
    <p:extLst>
      <p:ext uri="{BB962C8B-B14F-4D97-AF65-F5344CB8AC3E}">
        <p14:creationId xmlns:p14="http://schemas.microsoft.com/office/powerpoint/2010/main" val="1054612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endParaRPr lang="pt-PT"/>
          </a:p>
        </p:txBody>
      </p:sp>
    </p:spTree>
    <p:extLst>
      <p:ext uri="{BB962C8B-B14F-4D97-AF65-F5344CB8AC3E}">
        <p14:creationId xmlns:p14="http://schemas.microsoft.com/office/powerpoint/2010/main" val="3267191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endParaRPr lang="pt-PT"/>
          </a:p>
        </p:txBody>
      </p:sp>
    </p:spTree>
    <p:extLst>
      <p:ext uri="{BB962C8B-B14F-4D97-AF65-F5344CB8AC3E}">
        <p14:creationId xmlns:p14="http://schemas.microsoft.com/office/powerpoint/2010/main" val="3748384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endParaRPr lang="pt-PT"/>
          </a:p>
        </p:txBody>
      </p:sp>
    </p:spTree>
    <p:extLst>
      <p:ext uri="{BB962C8B-B14F-4D97-AF65-F5344CB8AC3E}">
        <p14:creationId xmlns:p14="http://schemas.microsoft.com/office/powerpoint/2010/main" val="707365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endParaRPr lang="pt-PT"/>
          </a:p>
        </p:txBody>
      </p:sp>
    </p:spTree>
    <p:extLst>
      <p:ext uri="{BB962C8B-B14F-4D97-AF65-F5344CB8AC3E}">
        <p14:creationId xmlns:p14="http://schemas.microsoft.com/office/powerpoint/2010/main" val="4064542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endParaRPr lang="pt-PT"/>
          </a:p>
        </p:txBody>
      </p:sp>
    </p:spTree>
    <p:extLst>
      <p:ext uri="{BB962C8B-B14F-4D97-AF65-F5344CB8AC3E}">
        <p14:creationId xmlns:p14="http://schemas.microsoft.com/office/powerpoint/2010/main" val="2413766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endParaRPr lang="pt-PT"/>
          </a:p>
        </p:txBody>
      </p:sp>
    </p:spTree>
    <p:extLst>
      <p:ext uri="{BB962C8B-B14F-4D97-AF65-F5344CB8AC3E}">
        <p14:creationId xmlns:p14="http://schemas.microsoft.com/office/powerpoint/2010/main" val="18275256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endParaRPr lang="pt-PT"/>
          </a:p>
        </p:txBody>
      </p:sp>
    </p:spTree>
    <p:extLst>
      <p:ext uri="{BB962C8B-B14F-4D97-AF65-F5344CB8AC3E}">
        <p14:creationId xmlns:p14="http://schemas.microsoft.com/office/powerpoint/2010/main" val="3366123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endParaRPr lang="pt-PT"/>
          </a:p>
        </p:txBody>
      </p:sp>
    </p:spTree>
    <p:extLst>
      <p:ext uri="{BB962C8B-B14F-4D97-AF65-F5344CB8AC3E}">
        <p14:creationId xmlns:p14="http://schemas.microsoft.com/office/powerpoint/2010/main" val="3917364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endParaRPr lang="pt-PT"/>
          </a:p>
        </p:txBody>
      </p:sp>
    </p:spTree>
    <p:extLst>
      <p:ext uri="{BB962C8B-B14F-4D97-AF65-F5344CB8AC3E}">
        <p14:creationId xmlns:p14="http://schemas.microsoft.com/office/powerpoint/2010/main" val="31763613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endParaRPr lang="pt-PT"/>
          </a:p>
        </p:txBody>
      </p:sp>
    </p:spTree>
    <p:extLst>
      <p:ext uri="{BB962C8B-B14F-4D97-AF65-F5344CB8AC3E}">
        <p14:creationId xmlns:p14="http://schemas.microsoft.com/office/powerpoint/2010/main" val="37670215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endParaRPr lang="pt-PT"/>
          </a:p>
        </p:txBody>
      </p:sp>
    </p:spTree>
    <p:extLst>
      <p:ext uri="{BB962C8B-B14F-4D97-AF65-F5344CB8AC3E}">
        <p14:creationId xmlns:p14="http://schemas.microsoft.com/office/powerpoint/2010/main" val="8277485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endParaRPr lang="pt-PT"/>
          </a:p>
        </p:txBody>
      </p:sp>
    </p:spTree>
    <p:extLst>
      <p:ext uri="{BB962C8B-B14F-4D97-AF65-F5344CB8AC3E}">
        <p14:creationId xmlns:p14="http://schemas.microsoft.com/office/powerpoint/2010/main" val="2717875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endParaRPr lang="pt-PT"/>
          </a:p>
        </p:txBody>
      </p:sp>
    </p:spTree>
    <p:extLst>
      <p:ext uri="{BB962C8B-B14F-4D97-AF65-F5344CB8AC3E}">
        <p14:creationId xmlns:p14="http://schemas.microsoft.com/office/powerpoint/2010/main" val="837222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endParaRPr lang="pt-PT"/>
          </a:p>
        </p:txBody>
      </p:sp>
    </p:spTree>
    <p:extLst>
      <p:ext uri="{BB962C8B-B14F-4D97-AF65-F5344CB8AC3E}">
        <p14:creationId xmlns:p14="http://schemas.microsoft.com/office/powerpoint/2010/main" val="3562536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endParaRPr lang="pt-PT"/>
          </a:p>
        </p:txBody>
      </p:sp>
    </p:spTree>
    <p:extLst>
      <p:ext uri="{BB962C8B-B14F-4D97-AF65-F5344CB8AC3E}">
        <p14:creationId xmlns:p14="http://schemas.microsoft.com/office/powerpoint/2010/main" val="1042746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endParaRPr lang="pt-PT"/>
          </a:p>
        </p:txBody>
      </p:sp>
    </p:spTree>
    <p:extLst>
      <p:ext uri="{BB962C8B-B14F-4D97-AF65-F5344CB8AC3E}">
        <p14:creationId xmlns:p14="http://schemas.microsoft.com/office/powerpoint/2010/main" val="527048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endParaRPr lang="pt-PT"/>
          </a:p>
        </p:txBody>
      </p:sp>
    </p:spTree>
    <p:extLst>
      <p:ext uri="{BB962C8B-B14F-4D97-AF65-F5344CB8AC3E}">
        <p14:creationId xmlns:p14="http://schemas.microsoft.com/office/powerpoint/2010/main" val="2851366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endParaRPr lang="pt-PT"/>
          </a:p>
        </p:txBody>
      </p:sp>
    </p:spTree>
    <p:extLst>
      <p:ext uri="{BB962C8B-B14F-4D97-AF65-F5344CB8AC3E}">
        <p14:creationId xmlns:p14="http://schemas.microsoft.com/office/powerpoint/2010/main" val="2190912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endParaRPr lang="pt-PT"/>
          </a:p>
        </p:txBody>
      </p:sp>
    </p:spTree>
    <p:extLst>
      <p:ext uri="{BB962C8B-B14F-4D97-AF65-F5344CB8AC3E}">
        <p14:creationId xmlns:p14="http://schemas.microsoft.com/office/powerpoint/2010/main" val="260531298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1919525" y="1318310"/>
            <a:ext cx="561205" cy="799522"/>
          </a:xfrm>
          <a:prstGeom prst="rect">
            <a:avLst/>
          </a:prstGeom>
        </p:spPr>
      </p:pic>
      <p:pic>
        <p:nvPicPr>
          <p:cNvPr id="17" name="bg object 17"/>
          <p:cNvPicPr/>
          <p:nvPr/>
        </p:nvPicPr>
        <p:blipFill>
          <a:blip r:embed="rId3" cstate="print"/>
          <a:stretch>
            <a:fillRect/>
          </a:stretch>
        </p:blipFill>
        <p:spPr>
          <a:xfrm>
            <a:off x="3318435" y="3631432"/>
            <a:ext cx="2049621" cy="2050683"/>
          </a:xfrm>
          <a:prstGeom prst="rect">
            <a:avLst/>
          </a:prstGeom>
        </p:spPr>
      </p:pic>
      <p:pic>
        <p:nvPicPr>
          <p:cNvPr id="18" name="bg object 18"/>
          <p:cNvPicPr/>
          <p:nvPr/>
        </p:nvPicPr>
        <p:blipFill>
          <a:blip r:embed="rId4" cstate="print"/>
          <a:stretch>
            <a:fillRect/>
          </a:stretch>
        </p:blipFill>
        <p:spPr>
          <a:xfrm>
            <a:off x="3321485" y="6737974"/>
            <a:ext cx="2046571" cy="2032373"/>
          </a:xfrm>
          <a:prstGeom prst="rect">
            <a:avLst/>
          </a:prstGeom>
        </p:spPr>
      </p:pic>
      <p:pic>
        <p:nvPicPr>
          <p:cNvPr id="19" name="bg object 19"/>
          <p:cNvPicPr/>
          <p:nvPr/>
        </p:nvPicPr>
        <p:blipFill>
          <a:blip r:embed="rId5" cstate="print"/>
          <a:stretch>
            <a:fillRect/>
          </a:stretch>
        </p:blipFill>
        <p:spPr>
          <a:xfrm>
            <a:off x="5856060" y="4147156"/>
            <a:ext cx="2049622" cy="1022290"/>
          </a:xfrm>
          <a:prstGeom prst="rect">
            <a:avLst/>
          </a:prstGeom>
        </p:spPr>
      </p:pic>
      <p:pic>
        <p:nvPicPr>
          <p:cNvPr id="20" name="bg object 20"/>
          <p:cNvPicPr/>
          <p:nvPr/>
        </p:nvPicPr>
        <p:blipFill>
          <a:blip r:embed="rId6" cstate="print"/>
          <a:stretch>
            <a:fillRect/>
          </a:stretch>
        </p:blipFill>
        <p:spPr>
          <a:xfrm>
            <a:off x="5609008" y="6731872"/>
            <a:ext cx="2049622" cy="2050683"/>
          </a:xfrm>
          <a:prstGeom prst="rect">
            <a:avLst/>
          </a:prstGeom>
        </p:spPr>
      </p:pic>
      <p:pic>
        <p:nvPicPr>
          <p:cNvPr id="21" name="bg object 21"/>
          <p:cNvPicPr/>
          <p:nvPr/>
        </p:nvPicPr>
        <p:blipFill>
          <a:blip r:embed="rId7" cstate="print"/>
          <a:stretch>
            <a:fillRect/>
          </a:stretch>
        </p:blipFill>
        <p:spPr>
          <a:xfrm>
            <a:off x="8390638" y="3634484"/>
            <a:ext cx="1308463" cy="2047631"/>
          </a:xfrm>
          <a:prstGeom prst="rect">
            <a:avLst/>
          </a:prstGeom>
        </p:spPr>
      </p:pic>
      <p:pic>
        <p:nvPicPr>
          <p:cNvPr id="22" name="bg object 22"/>
          <p:cNvPicPr/>
          <p:nvPr/>
        </p:nvPicPr>
        <p:blipFill>
          <a:blip r:embed="rId8" cstate="print"/>
          <a:stretch>
            <a:fillRect/>
          </a:stretch>
        </p:blipFill>
        <p:spPr>
          <a:xfrm>
            <a:off x="7905682" y="6737974"/>
            <a:ext cx="2025220" cy="2041528"/>
          </a:xfrm>
          <a:prstGeom prst="rect">
            <a:avLst/>
          </a:prstGeom>
        </p:spPr>
      </p:pic>
      <p:pic>
        <p:nvPicPr>
          <p:cNvPr id="23" name="bg object 23"/>
          <p:cNvPicPr/>
          <p:nvPr/>
        </p:nvPicPr>
        <p:blipFill>
          <a:blip r:embed="rId9" cstate="print"/>
          <a:stretch>
            <a:fillRect/>
          </a:stretch>
        </p:blipFill>
        <p:spPr>
          <a:xfrm>
            <a:off x="10187107" y="3634484"/>
            <a:ext cx="2049622" cy="2047631"/>
          </a:xfrm>
          <a:prstGeom prst="rect">
            <a:avLst/>
          </a:prstGeom>
        </p:spPr>
      </p:pic>
      <p:pic>
        <p:nvPicPr>
          <p:cNvPr id="24" name="bg object 24"/>
          <p:cNvPicPr/>
          <p:nvPr/>
        </p:nvPicPr>
        <p:blipFill>
          <a:blip r:embed="rId10" cstate="print"/>
          <a:stretch>
            <a:fillRect/>
          </a:stretch>
        </p:blipFill>
        <p:spPr>
          <a:xfrm>
            <a:off x="10187107" y="6731872"/>
            <a:ext cx="2049622" cy="2050683"/>
          </a:xfrm>
          <a:prstGeom prst="rect">
            <a:avLst/>
          </a:prstGeom>
        </p:spPr>
      </p:pic>
      <p:pic>
        <p:nvPicPr>
          <p:cNvPr id="25" name="bg object 25"/>
          <p:cNvPicPr/>
          <p:nvPr/>
        </p:nvPicPr>
        <p:blipFill>
          <a:blip r:embed="rId11" cstate="print"/>
          <a:stretch>
            <a:fillRect/>
          </a:stretch>
        </p:blipFill>
        <p:spPr>
          <a:xfrm>
            <a:off x="12941280" y="4324148"/>
            <a:ext cx="2046571" cy="1016186"/>
          </a:xfrm>
          <a:prstGeom prst="rect">
            <a:avLst/>
          </a:prstGeom>
        </p:spPr>
      </p:pic>
      <p:pic>
        <p:nvPicPr>
          <p:cNvPr id="26" name="bg object 26"/>
          <p:cNvPicPr/>
          <p:nvPr/>
        </p:nvPicPr>
        <p:blipFill>
          <a:blip r:embed="rId12" cstate="print"/>
          <a:stretch>
            <a:fillRect/>
          </a:stretch>
        </p:blipFill>
        <p:spPr>
          <a:xfrm>
            <a:off x="12941280" y="7195716"/>
            <a:ext cx="2046571" cy="1122993"/>
          </a:xfrm>
          <a:prstGeom prst="rect">
            <a:avLst/>
          </a:prstGeom>
        </p:spPr>
      </p:pic>
      <p:sp>
        <p:nvSpPr>
          <p:cNvPr id="2" name="Holder 2"/>
          <p:cNvSpPr>
            <a:spLocks noGrp="1"/>
          </p:cNvSpPr>
          <p:nvPr>
            <p:ph type="ctrTitle"/>
          </p:nvPr>
        </p:nvSpPr>
        <p:spPr>
          <a:xfrm>
            <a:off x="5685065" y="921108"/>
            <a:ext cx="7376794" cy="1124585"/>
          </a:xfrm>
          <a:prstGeom prst="rect">
            <a:avLst/>
          </a:prstGeom>
        </p:spPr>
        <p:txBody>
          <a:bodyPr wrap="square" lIns="0" tIns="0" rIns="0" bIns="0">
            <a:spAutoFit/>
          </a:bodyPr>
          <a:lstStyle>
            <a:lvl1pPr>
              <a:defRPr sz="7200" b="1" i="0">
                <a:solidFill>
                  <a:srgbClr val="492DA7"/>
                </a:solidFill>
                <a:latin typeface="Arial"/>
                <a:cs typeface="Arial"/>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sz="5750" b="1" i="0">
                <a:solidFill>
                  <a:srgbClr val="492DA7"/>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9A2E247D-831E-4662-99D2-6E4D8297B874}" type="datetime1">
              <a:rPr lang="en-US" smtClean="0"/>
              <a:t>2/18/2026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1259682" y="547688"/>
            <a:ext cx="15773400" cy="1988345"/>
          </a:xfrm>
        </p:spPr>
        <p:txBody>
          <a:bodyPr/>
          <a:lstStyle/>
          <a:p>
            <a:r>
              <a:rPr lang="pt-PT"/>
              <a:t>Clique para editar o estilo</a:t>
            </a:r>
          </a:p>
        </p:txBody>
      </p:sp>
      <p:sp>
        <p:nvSpPr>
          <p:cNvPr id="3" name="Marcador de Posição do Texto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pt-PT"/>
              <a:t>Editar os estilos de texto do Modelo Global</a:t>
            </a:r>
          </a:p>
        </p:txBody>
      </p:sp>
      <p:sp>
        <p:nvSpPr>
          <p:cNvPr id="4" name="Marcador de Posição de Conteúdo 3"/>
          <p:cNvSpPr>
            <a:spLocks noGrp="1"/>
          </p:cNvSpPr>
          <p:nvPr>
            <p:ph sz="half" idx="2"/>
          </p:nvPr>
        </p:nvSpPr>
        <p:spPr>
          <a:xfrm>
            <a:off x="1259683" y="3757613"/>
            <a:ext cx="7736681" cy="5526882"/>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pt-PT"/>
              <a:t>Editar os estilos de texto do Modelo Global</a:t>
            </a:r>
          </a:p>
        </p:txBody>
      </p:sp>
      <p:sp>
        <p:nvSpPr>
          <p:cNvPr id="6" name="Marcador de Posição de Conteúdo 5"/>
          <p:cNvSpPr>
            <a:spLocks noGrp="1"/>
          </p:cNvSpPr>
          <p:nvPr>
            <p:ph sz="quarter" idx="4"/>
          </p:nvPr>
        </p:nvSpPr>
        <p:spPr>
          <a:xfrm>
            <a:off x="9258300" y="3757613"/>
            <a:ext cx="7774782" cy="5526882"/>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p:cNvSpPr>
            <a:spLocks noGrp="1"/>
          </p:cNvSpPr>
          <p:nvPr>
            <p:ph type="dt" sz="half" idx="10"/>
          </p:nvPr>
        </p:nvSpPr>
        <p:spPr/>
        <p:txBody>
          <a:bodyPr/>
          <a:lstStyle/>
          <a:p>
            <a:fld id="{29885BC1-B8EE-441A-8783-0A9492005505}" type="datetimeFigureOut">
              <a:rPr lang="pt-PT" smtClean="0"/>
              <a:t>18/02/2026</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9BB7B5B6-AB04-45FE-9A34-D74D7E0E8F6D}" type="slidenum">
              <a:rPr lang="pt-PT" smtClean="0"/>
              <a:t>‹#›</a:t>
            </a:fld>
            <a:endParaRPr lang="pt-PT"/>
          </a:p>
        </p:txBody>
      </p:sp>
    </p:spTree>
    <p:extLst>
      <p:ext uri="{BB962C8B-B14F-4D97-AF65-F5344CB8AC3E}">
        <p14:creationId xmlns:p14="http://schemas.microsoft.com/office/powerpoint/2010/main" val="212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a Data 2"/>
          <p:cNvSpPr>
            <a:spLocks noGrp="1"/>
          </p:cNvSpPr>
          <p:nvPr>
            <p:ph type="dt" sz="half" idx="10"/>
          </p:nvPr>
        </p:nvSpPr>
        <p:spPr/>
        <p:txBody>
          <a:bodyPr/>
          <a:lstStyle/>
          <a:p>
            <a:fld id="{29885BC1-B8EE-441A-8783-0A9492005505}" type="datetimeFigureOut">
              <a:rPr lang="pt-PT" smtClean="0"/>
              <a:t>18/02/2026</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9BB7B5B6-AB04-45FE-9A34-D74D7E0E8F6D}" type="slidenum">
              <a:rPr lang="pt-PT" smtClean="0"/>
              <a:t>‹#›</a:t>
            </a:fld>
            <a:endParaRPr lang="pt-PT"/>
          </a:p>
        </p:txBody>
      </p:sp>
    </p:spTree>
    <p:extLst>
      <p:ext uri="{BB962C8B-B14F-4D97-AF65-F5344CB8AC3E}">
        <p14:creationId xmlns:p14="http://schemas.microsoft.com/office/powerpoint/2010/main" val="669994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29885BC1-B8EE-441A-8783-0A9492005505}" type="datetimeFigureOut">
              <a:rPr lang="pt-PT" smtClean="0"/>
              <a:t>18/02/2026</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9BB7B5B6-AB04-45FE-9A34-D74D7E0E8F6D}" type="slidenum">
              <a:rPr lang="pt-PT" smtClean="0"/>
              <a:t>‹#›</a:t>
            </a:fld>
            <a:endParaRPr lang="pt-PT"/>
          </a:p>
        </p:txBody>
      </p:sp>
    </p:spTree>
    <p:extLst>
      <p:ext uri="{BB962C8B-B14F-4D97-AF65-F5344CB8AC3E}">
        <p14:creationId xmlns:p14="http://schemas.microsoft.com/office/powerpoint/2010/main" val="579733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259683" y="685800"/>
            <a:ext cx="5898356" cy="2400300"/>
          </a:xfrm>
        </p:spPr>
        <p:txBody>
          <a:bodyPr anchor="b"/>
          <a:lstStyle>
            <a:lvl1pPr>
              <a:defRPr sz="4800"/>
            </a:lvl1pPr>
          </a:lstStyle>
          <a:p>
            <a:r>
              <a:rPr lang="pt-PT"/>
              <a:t>Clique para editar o estilo</a:t>
            </a:r>
          </a:p>
        </p:txBody>
      </p:sp>
      <p:sp>
        <p:nvSpPr>
          <p:cNvPr id="3" name="Marcador de Posição de Conteúdo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pt-PT"/>
              <a:t>Editar os estilos de texto do Modelo Global</a:t>
            </a:r>
          </a:p>
        </p:txBody>
      </p:sp>
      <p:sp>
        <p:nvSpPr>
          <p:cNvPr id="5" name="Marcador de Posição da Data 4"/>
          <p:cNvSpPr>
            <a:spLocks noGrp="1"/>
          </p:cNvSpPr>
          <p:nvPr>
            <p:ph type="dt" sz="half" idx="10"/>
          </p:nvPr>
        </p:nvSpPr>
        <p:spPr/>
        <p:txBody>
          <a:bodyPr/>
          <a:lstStyle/>
          <a:p>
            <a:fld id="{29885BC1-B8EE-441A-8783-0A9492005505}" type="datetimeFigureOut">
              <a:rPr lang="pt-PT" smtClean="0"/>
              <a:t>18/02/2026</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9BB7B5B6-AB04-45FE-9A34-D74D7E0E8F6D}" type="slidenum">
              <a:rPr lang="pt-PT" smtClean="0"/>
              <a:t>‹#›</a:t>
            </a:fld>
            <a:endParaRPr lang="pt-PT"/>
          </a:p>
        </p:txBody>
      </p:sp>
    </p:spTree>
    <p:extLst>
      <p:ext uri="{BB962C8B-B14F-4D97-AF65-F5344CB8AC3E}">
        <p14:creationId xmlns:p14="http://schemas.microsoft.com/office/powerpoint/2010/main" val="261218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259683" y="685800"/>
            <a:ext cx="5898356" cy="2400300"/>
          </a:xfrm>
        </p:spPr>
        <p:txBody>
          <a:bodyPr anchor="b"/>
          <a:lstStyle>
            <a:lvl1pPr>
              <a:defRPr sz="4800"/>
            </a:lvl1pPr>
          </a:lstStyle>
          <a:p>
            <a:r>
              <a:rPr lang="pt-PT"/>
              <a:t>Clique para editar o estilo</a:t>
            </a:r>
          </a:p>
        </p:txBody>
      </p:sp>
      <p:sp>
        <p:nvSpPr>
          <p:cNvPr id="3" name="Marcador de Posição da Imagem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pt-PT"/>
          </a:p>
        </p:txBody>
      </p:sp>
      <p:sp>
        <p:nvSpPr>
          <p:cNvPr id="4" name="Marcador de Posição do Texto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pt-PT"/>
              <a:t>Editar os estilos de texto do Modelo Global</a:t>
            </a:r>
          </a:p>
        </p:txBody>
      </p:sp>
      <p:sp>
        <p:nvSpPr>
          <p:cNvPr id="5" name="Marcador de Posição da Data 4"/>
          <p:cNvSpPr>
            <a:spLocks noGrp="1"/>
          </p:cNvSpPr>
          <p:nvPr>
            <p:ph type="dt" sz="half" idx="10"/>
          </p:nvPr>
        </p:nvSpPr>
        <p:spPr/>
        <p:txBody>
          <a:bodyPr/>
          <a:lstStyle/>
          <a:p>
            <a:fld id="{29885BC1-B8EE-441A-8783-0A9492005505}" type="datetimeFigureOut">
              <a:rPr lang="pt-PT" smtClean="0"/>
              <a:t>18/02/2026</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9BB7B5B6-AB04-45FE-9A34-D74D7E0E8F6D}" type="slidenum">
              <a:rPr lang="pt-PT" smtClean="0"/>
              <a:t>‹#›</a:t>
            </a:fld>
            <a:endParaRPr lang="pt-PT"/>
          </a:p>
        </p:txBody>
      </p:sp>
    </p:spTree>
    <p:extLst>
      <p:ext uri="{BB962C8B-B14F-4D97-AF65-F5344CB8AC3E}">
        <p14:creationId xmlns:p14="http://schemas.microsoft.com/office/powerpoint/2010/main" val="75660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Texto Vertical 2"/>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29885BC1-B8EE-441A-8783-0A9492005505}" type="datetimeFigureOut">
              <a:rPr lang="pt-PT" smtClean="0"/>
              <a:t>18/02/2026</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9BB7B5B6-AB04-45FE-9A34-D74D7E0E8F6D}" type="slidenum">
              <a:rPr lang="pt-PT" smtClean="0"/>
              <a:t>‹#›</a:t>
            </a:fld>
            <a:endParaRPr lang="pt-PT"/>
          </a:p>
        </p:txBody>
      </p:sp>
    </p:spTree>
    <p:extLst>
      <p:ext uri="{BB962C8B-B14F-4D97-AF65-F5344CB8AC3E}">
        <p14:creationId xmlns:p14="http://schemas.microsoft.com/office/powerpoint/2010/main" val="2847754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3087350" y="547688"/>
            <a:ext cx="3943350" cy="8717757"/>
          </a:xfrm>
        </p:spPr>
        <p:txBody>
          <a:bodyPr vert="eaVert"/>
          <a:lstStyle/>
          <a:p>
            <a:r>
              <a:rPr lang="pt-PT"/>
              <a:t>Clique para editar o estilo</a:t>
            </a:r>
          </a:p>
        </p:txBody>
      </p:sp>
      <p:sp>
        <p:nvSpPr>
          <p:cNvPr id="3" name="Marcador de Posição de Texto Vertical 2"/>
          <p:cNvSpPr>
            <a:spLocks noGrp="1"/>
          </p:cNvSpPr>
          <p:nvPr>
            <p:ph type="body" orient="vert" idx="1"/>
          </p:nvPr>
        </p:nvSpPr>
        <p:spPr>
          <a:xfrm>
            <a:off x="1257300" y="547688"/>
            <a:ext cx="11601450" cy="8717757"/>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29885BC1-B8EE-441A-8783-0A9492005505}" type="datetimeFigureOut">
              <a:rPr lang="pt-PT" smtClean="0"/>
              <a:t>18/02/2026</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9BB7B5B6-AB04-45FE-9A34-D74D7E0E8F6D}" type="slidenum">
              <a:rPr lang="pt-PT" smtClean="0"/>
              <a:t>‹#›</a:t>
            </a:fld>
            <a:endParaRPr lang="pt-PT"/>
          </a:p>
        </p:txBody>
      </p:sp>
    </p:spTree>
    <p:extLst>
      <p:ext uri="{BB962C8B-B14F-4D97-AF65-F5344CB8AC3E}">
        <p14:creationId xmlns:p14="http://schemas.microsoft.com/office/powerpoint/2010/main" val="925272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ítulo - centro">
    <p:spTree>
      <p:nvGrpSpPr>
        <p:cNvPr id="1" name=""/>
        <p:cNvGrpSpPr/>
        <p:nvPr/>
      </p:nvGrpSpPr>
      <p:grpSpPr>
        <a:xfrm>
          <a:off x="0" y="0"/>
          <a:ext cx="0" cy="0"/>
          <a:chOff x="0" y="0"/>
          <a:chExt cx="0" cy="0"/>
        </a:xfrm>
      </p:grpSpPr>
      <p:sp>
        <p:nvSpPr>
          <p:cNvPr id="21" name="Texto do título"/>
          <p:cNvSpPr txBox="1">
            <a:spLocks noGrp="1"/>
          </p:cNvSpPr>
          <p:nvPr>
            <p:ph type="title"/>
          </p:nvPr>
        </p:nvSpPr>
        <p:spPr>
          <a:xfrm>
            <a:off x="3625454" y="3402210"/>
            <a:ext cx="11037096" cy="3482580"/>
          </a:xfrm>
          <a:prstGeom prst="rect">
            <a:avLst/>
          </a:prstGeom>
        </p:spPr>
        <p:txBody>
          <a:bodyPr/>
          <a:lstStyle/>
          <a:p>
            <a:r>
              <a:t>Texto do título</a:t>
            </a:r>
          </a:p>
        </p:txBody>
      </p:sp>
      <p:sp>
        <p:nvSpPr>
          <p:cNvPr id="22" name="Número do diapositivo"/>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34114641"/>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ítulo e alíneas">
    <p:spTree>
      <p:nvGrpSpPr>
        <p:cNvPr id="1" name=""/>
        <p:cNvGrpSpPr/>
        <p:nvPr/>
      </p:nvGrpSpPr>
      <p:grpSpPr>
        <a:xfrm>
          <a:off x="0" y="0"/>
          <a:ext cx="0" cy="0"/>
          <a:chOff x="0" y="0"/>
          <a:chExt cx="0" cy="0"/>
        </a:xfrm>
      </p:grpSpPr>
      <p:sp>
        <p:nvSpPr>
          <p:cNvPr id="39" name="Texto do título"/>
          <p:cNvSpPr txBox="1">
            <a:spLocks noGrp="1"/>
          </p:cNvSpPr>
          <p:nvPr>
            <p:ph type="title"/>
          </p:nvPr>
        </p:nvSpPr>
        <p:spPr>
          <a:prstGeom prst="rect">
            <a:avLst/>
          </a:prstGeom>
        </p:spPr>
        <p:txBody>
          <a:bodyPr/>
          <a:lstStyle/>
          <a:p>
            <a:r>
              <a:t>Texto do título</a:t>
            </a:r>
          </a:p>
        </p:txBody>
      </p:sp>
      <p:sp>
        <p:nvSpPr>
          <p:cNvPr id="40" name="Nível um…"/>
          <p:cNvSpPr txBox="1">
            <a:spLocks noGrp="1"/>
          </p:cNvSpPr>
          <p:nvPr>
            <p:ph type="body" idx="1"/>
          </p:nvPr>
        </p:nvSpPr>
        <p:spPr>
          <a:prstGeom prst="rect">
            <a:avLst/>
          </a:prstGeom>
        </p:spPr>
        <p:txBody>
          <a:bodyPr/>
          <a:lstStyle/>
          <a:p>
            <a:r>
              <a:t>Nível um</a:t>
            </a:r>
          </a:p>
          <a:p>
            <a:pPr lvl="1"/>
            <a:r>
              <a:t>Nível dois</a:t>
            </a:r>
          </a:p>
          <a:p>
            <a:pPr lvl="2"/>
            <a:r>
              <a:t>Nível três</a:t>
            </a:r>
          </a:p>
          <a:p>
            <a:pPr lvl="3"/>
            <a:r>
              <a:t>Nível quatro</a:t>
            </a:r>
          </a:p>
          <a:p>
            <a:pPr lvl="4"/>
            <a:r>
              <a:t>Nível cinco</a:t>
            </a:r>
          </a:p>
        </p:txBody>
      </p:sp>
      <p:sp>
        <p:nvSpPr>
          <p:cNvPr id="41" name="Número do diapositivo"/>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3555701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1" i="0">
                <a:solidFill>
                  <a:srgbClr val="492DA7"/>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5750" b="1" i="0">
                <a:solidFill>
                  <a:srgbClr val="492DA7"/>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12BDD77-2989-40F3-8C61-A4C7CB8710BF}" type="datetime1">
              <a:rPr lang="en-US" smtClean="0"/>
              <a:t>2/18/2026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1" i="0">
                <a:solidFill>
                  <a:srgbClr val="492DA7"/>
                </a:solidFill>
                <a:latin typeface="Arial"/>
                <a:cs typeface="Arial"/>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264ECE0-05BC-4E2E-B2E3-C5BABC6DCA84}" type="datetime1">
              <a:rPr lang="en-US" smtClean="0"/>
              <a:t>2/18/2026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2200" y="5862162"/>
            <a:ext cx="18275795" cy="4397373"/>
          </a:xfrm>
          <a:prstGeom prst="rect">
            <a:avLst/>
          </a:prstGeom>
        </p:spPr>
      </p:pic>
      <p:sp>
        <p:nvSpPr>
          <p:cNvPr id="17" name="bg object 17"/>
          <p:cNvSpPr/>
          <p:nvPr/>
        </p:nvSpPr>
        <p:spPr>
          <a:xfrm>
            <a:off x="4806852" y="10262585"/>
            <a:ext cx="4279265" cy="0"/>
          </a:xfrm>
          <a:custGeom>
            <a:avLst/>
            <a:gdLst/>
            <a:ahLst/>
            <a:cxnLst/>
            <a:rect l="l" t="t" r="r" b="b"/>
            <a:pathLst>
              <a:path w="4279265">
                <a:moveTo>
                  <a:pt x="0" y="0"/>
                </a:moveTo>
                <a:lnTo>
                  <a:pt x="4279196" y="0"/>
                </a:lnTo>
              </a:path>
            </a:pathLst>
          </a:custGeom>
          <a:ln w="12206">
            <a:solidFill>
              <a:srgbClr val="000000"/>
            </a:solidFill>
          </a:ln>
        </p:spPr>
        <p:txBody>
          <a:bodyPr wrap="square" lIns="0" tIns="0" rIns="0" bIns="0" rtlCol="0"/>
          <a:lstStyle/>
          <a:p>
            <a:endParaRPr/>
          </a:p>
        </p:txBody>
      </p:sp>
      <p:sp>
        <p:nvSpPr>
          <p:cNvPr id="18" name="bg object 18"/>
          <p:cNvSpPr/>
          <p:nvPr/>
        </p:nvSpPr>
        <p:spPr>
          <a:xfrm>
            <a:off x="17909792" y="10227491"/>
            <a:ext cx="378460" cy="33655"/>
          </a:xfrm>
          <a:custGeom>
            <a:avLst/>
            <a:gdLst/>
            <a:ahLst/>
            <a:cxnLst/>
            <a:rect l="l" t="t" r="r" b="b"/>
            <a:pathLst>
              <a:path w="378459" h="33654">
                <a:moveTo>
                  <a:pt x="0" y="0"/>
                </a:moveTo>
                <a:lnTo>
                  <a:pt x="378206" y="0"/>
                </a:lnTo>
                <a:lnTo>
                  <a:pt x="378206" y="33567"/>
                </a:lnTo>
                <a:lnTo>
                  <a:pt x="0" y="33567"/>
                </a:lnTo>
                <a:lnTo>
                  <a:pt x="0" y="0"/>
                </a:lnTo>
                <a:close/>
              </a:path>
            </a:pathLst>
          </a:custGeom>
          <a:solidFill>
            <a:srgbClr val="00000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7200" b="1" i="0">
                <a:solidFill>
                  <a:srgbClr val="492DA7"/>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71B682FA-1366-4ADB-BF92-7EB9FA6F2E7E}" type="datetime1">
              <a:rPr lang="en-US" smtClean="0"/>
              <a:t>2/18/2026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EB1D80A0-8220-4F13-9E07-38DCB6AC16B0}" type="datetime1">
              <a:rPr lang="en-US" smtClean="0"/>
              <a:t>2/18/2026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2286000" y="1683545"/>
            <a:ext cx="13716000" cy="3581400"/>
          </a:xfrm>
        </p:spPr>
        <p:txBody>
          <a:bodyPr anchor="b"/>
          <a:lstStyle>
            <a:lvl1pPr algn="ctr">
              <a:defRPr sz="9000"/>
            </a:lvl1pPr>
          </a:lstStyle>
          <a:p>
            <a:r>
              <a:rPr lang="pt-PT"/>
              <a:t>Clique para editar o estilo</a:t>
            </a:r>
          </a:p>
        </p:txBody>
      </p:sp>
      <p:sp>
        <p:nvSpPr>
          <p:cNvPr id="3" name="Subtítulo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pt-PT"/>
              <a:t>Clique para editar o estilo do subtítulo do Modelo Global</a:t>
            </a:r>
          </a:p>
        </p:txBody>
      </p:sp>
      <p:sp>
        <p:nvSpPr>
          <p:cNvPr id="4" name="Marcador de Posição da Data 3"/>
          <p:cNvSpPr>
            <a:spLocks noGrp="1"/>
          </p:cNvSpPr>
          <p:nvPr>
            <p:ph type="dt" sz="half" idx="10"/>
          </p:nvPr>
        </p:nvSpPr>
        <p:spPr/>
        <p:txBody>
          <a:bodyPr/>
          <a:lstStyle/>
          <a:p>
            <a:fld id="{29885BC1-B8EE-441A-8783-0A9492005505}" type="datetimeFigureOut">
              <a:rPr lang="pt-PT" smtClean="0"/>
              <a:t>18/02/2026</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9BB7B5B6-AB04-45FE-9A34-D74D7E0E8F6D}" type="slidenum">
              <a:rPr lang="pt-PT" smtClean="0"/>
              <a:t>‹#›</a:t>
            </a:fld>
            <a:endParaRPr lang="pt-PT"/>
          </a:p>
        </p:txBody>
      </p:sp>
    </p:spTree>
    <p:extLst>
      <p:ext uri="{BB962C8B-B14F-4D97-AF65-F5344CB8AC3E}">
        <p14:creationId xmlns:p14="http://schemas.microsoft.com/office/powerpoint/2010/main" val="1144733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29885BC1-B8EE-441A-8783-0A9492005505}" type="datetimeFigureOut">
              <a:rPr lang="pt-PT" smtClean="0"/>
              <a:t>18/02/2026</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9BB7B5B6-AB04-45FE-9A34-D74D7E0E8F6D}" type="slidenum">
              <a:rPr lang="pt-PT" smtClean="0"/>
              <a:t>‹#›</a:t>
            </a:fld>
            <a:endParaRPr lang="pt-PT"/>
          </a:p>
        </p:txBody>
      </p:sp>
    </p:spTree>
    <p:extLst>
      <p:ext uri="{BB962C8B-B14F-4D97-AF65-F5344CB8AC3E}">
        <p14:creationId xmlns:p14="http://schemas.microsoft.com/office/powerpoint/2010/main" val="4070384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1247775" y="2564608"/>
            <a:ext cx="15773400" cy="4279106"/>
          </a:xfrm>
        </p:spPr>
        <p:txBody>
          <a:bodyPr anchor="b"/>
          <a:lstStyle>
            <a:lvl1pPr>
              <a:defRPr sz="9000"/>
            </a:lvl1pPr>
          </a:lstStyle>
          <a:p>
            <a:r>
              <a:rPr lang="pt-PT"/>
              <a:t>Clique para editar o estilo</a:t>
            </a:r>
          </a:p>
        </p:txBody>
      </p:sp>
      <p:sp>
        <p:nvSpPr>
          <p:cNvPr id="3" name="Marcador de Posição do Texto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pt-PT"/>
              <a:t>Editar os estilos de texto do Modelo Global</a:t>
            </a:r>
          </a:p>
        </p:txBody>
      </p:sp>
      <p:sp>
        <p:nvSpPr>
          <p:cNvPr id="4" name="Marcador de Posição da Data 3"/>
          <p:cNvSpPr>
            <a:spLocks noGrp="1"/>
          </p:cNvSpPr>
          <p:nvPr>
            <p:ph type="dt" sz="half" idx="10"/>
          </p:nvPr>
        </p:nvSpPr>
        <p:spPr/>
        <p:txBody>
          <a:bodyPr/>
          <a:lstStyle/>
          <a:p>
            <a:fld id="{29885BC1-B8EE-441A-8783-0A9492005505}" type="datetimeFigureOut">
              <a:rPr lang="pt-PT" smtClean="0"/>
              <a:t>18/02/2026</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9BB7B5B6-AB04-45FE-9A34-D74D7E0E8F6D}" type="slidenum">
              <a:rPr lang="pt-PT" smtClean="0"/>
              <a:t>‹#›</a:t>
            </a:fld>
            <a:endParaRPr lang="pt-PT"/>
          </a:p>
        </p:txBody>
      </p:sp>
    </p:spTree>
    <p:extLst>
      <p:ext uri="{BB962C8B-B14F-4D97-AF65-F5344CB8AC3E}">
        <p14:creationId xmlns:p14="http://schemas.microsoft.com/office/powerpoint/2010/main" val="1215596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sz="half" idx="1"/>
          </p:nvPr>
        </p:nvSpPr>
        <p:spPr>
          <a:xfrm>
            <a:off x="1257300" y="2738438"/>
            <a:ext cx="7772400" cy="6527007"/>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9258300" y="2738438"/>
            <a:ext cx="7772400" cy="6527007"/>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p:cNvSpPr>
            <a:spLocks noGrp="1"/>
          </p:cNvSpPr>
          <p:nvPr>
            <p:ph type="dt" sz="half" idx="10"/>
          </p:nvPr>
        </p:nvSpPr>
        <p:spPr/>
        <p:txBody>
          <a:bodyPr/>
          <a:lstStyle/>
          <a:p>
            <a:fld id="{29885BC1-B8EE-441A-8783-0A9492005505}" type="datetimeFigureOut">
              <a:rPr lang="pt-PT" smtClean="0"/>
              <a:t>18/02/2026</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9BB7B5B6-AB04-45FE-9A34-D74D7E0E8F6D}" type="slidenum">
              <a:rPr lang="pt-PT" smtClean="0"/>
              <a:t>‹#›</a:t>
            </a:fld>
            <a:endParaRPr lang="pt-PT"/>
          </a:p>
        </p:txBody>
      </p:sp>
    </p:spTree>
    <p:extLst>
      <p:ext uri="{BB962C8B-B14F-4D97-AF65-F5344CB8AC3E}">
        <p14:creationId xmlns:p14="http://schemas.microsoft.com/office/powerpoint/2010/main" val="11472212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685065" y="921108"/>
            <a:ext cx="7442834" cy="1124585"/>
          </a:xfrm>
          <a:prstGeom prst="rect">
            <a:avLst/>
          </a:prstGeom>
        </p:spPr>
        <p:txBody>
          <a:bodyPr wrap="square" lIns="0" tIns="0" rIns="0" bIns="0">
            <a:spAutoFit/>
          </a:bodyPr>
          <a:lstStyle>
            <a:lvl1pPr>
              <a:defRPr sz="7200" b="1" i="0">
                <a:solidFill>
                  <a:srgbClr val="492DA7"/>
                </a:solidFill>
                <a:latin typeface="Arial"/>
                <a:cs typeface="Arial"/>
              </a:defRPr>
            </a:lvl1pPr>
          </a:lstStyle>
          <a:p>
            <a:endParaRPr/>
          </a:p>
        </p:txBody>
      </p:sp>
      <p:sp>
        <p:nvSpPr>
          <p:cNvPr id="3" name="Holder 3"/>
          <p:cNvSpPr>
            <a:spLocks noGrp="1"/>
          </p:cNvSpPr>
          <p:nvPr>
            <p:ph type="body" idx="1"/>
          </p:nvPr>
        </p:nvSpPr>
        <p:spPr>
          <a:xfrm>
            <a:off x="1008298" y="1715798"/>
            <a:ext cx="7346315" cy="2606040"/>
          </a:xfrm>
          <a:prstGeom prst="rect">
            <a:avLst/>
          </a:prstGeom>
        </p:spPr>
        <p:txBody>
          <a:bodyPr wrap="square" lIns="0" tIns="0" rIns="0" bIns="0">
            <a:spAutoFit/>
          </a:bodyPr>
          <a:lstStyle>
            <a:lvl1pPr>
              <a:defRPr sz="5750" b="1" i="0">
                <a:solidFill>
                  <a:srgbClr val="492DA7"/>
                </a:solidFill>
                <a:latin typeface="Arial"/>
                <a:cs typeface="Arial"/>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381B41B3-09A8-46AF-AF87-5EAB2D51EDC7}" type="datetime1">
              <a:rPr lang="en-US" smtClean="0"/>
              <a:t>2/18/2026</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pt-PT"/>
              <a:t>Clique para editar o estilo</a:t>
            </a:r>
          </a:p>
        </p:txBody>
      </p:sp>
      <p:sp>
        <p:nvSpPr>
          <p:cNvPr id="3" name="Marcador de Posição do Texto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29885BC1-B8EE-441A-8783-0A9492005505}" type="datetimeFigureOut">
              <a:rPr lang="pt-PT" smtClean="0"/>
              <a:t>18/02/2026</a:t>
            </a:fld>
            <a:endParaRPr lang="pt-PT"/>
          </a:p>
        </p:txBody>
      </p:sp>
      <p:sp>
        <p:nvSpPr>
          <p:cNvPr id="5" name="Marcador de Posição do Rodapé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9BB7B5B6-AB04-45FE-9A34-D74D7E0E8F6D}" type="slidenum">
              <a:rPr lang="pt-PT" smtClean="0"/>
              <a:t>‹#›</a:t>
            </a:fld>
            <a:endParaRPr lang="pt-PT"/>
          </a:p>
        </p:txBody>
      </p:sp>
    </p:spTree>
    <p:extLst>
      <p:ext uri="{BB962C8B-B14F-4D97-AF65-F5344CB8AC3E}">
        <p14:creationId xmlns:p14="http://schemas.microsoft.com/office/powerpoint/2010/main" val="305498812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pt-P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svg"/><Relationship Id="rId9" Type="http://schemas.openxmlformats.org/officeDocument/2006/relationships/image" Target="../media/image19.jpe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1.png"/><Relationship Id="rId7"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2.png"/><Relationship Id="rId7"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3.png"/><Relationship Id="rId7"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4.png"/><Relationship Id="rId7"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8.png"/><Relationship Id="rId7"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8.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www.uea.ac.uk/providingasecurebase" TargetMode="External"/><Relationship Id="rId7"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1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22.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37.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8.png"/><Relationship Id="rId7"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9.png"/><Relationship Id="rId7"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0.png"/><Relationship Id="rId7"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object 28">
            <a:extLst>
              <a:ext uri="{FF2B5EF4-FFF2-40B4-BE49-F238E27FC236}">
                <a16:creationId xmlns:a16="http://schemas.microsoft.com/office/drawing/2014/main" id="{6109E086-7D78-4AD0-B45C-B96282DD9885}"/>
              </a:ext>
            </a:extLst>
          </p:cNvPr>
          <p:cNvSpPr txBox="1"/>
          <p:nvPr/>
        </p:nvSpPr>
        <p:spPr>
          <a:xfrm>
            <a:off x="3968375" y="5543737"/>
            <a:ext cx="10351250" cy="566822"/>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tab pos="2468245" algn="l"/>
              </a:tabLst>
              <a:defRPr/>
            </a:pPr>
            <a:r>
              <a:rPr kumimoji="0" lang="pt-PT" sz="3600" b="1" i="0" u="none" strike="noStrike" kern="0" cap="none" spc="0" normalizeH="0" baseline="0" noProof="0">
                <a:ln>
                  <a:noFill/>
                </a:ln>
                <a:solidFill>
                  <a:srgbClr val="233A80"/>
                </a:solidFill>
                <a:effectLst/>
                <a:uLnTx/>
                <a:uFillTx/>
                <a:latin typeface="Arial"/>
                <a:cs typeface="Arial"/>
              </a:rPr>
              <a:t>INTRODUÇÃO AO MODELO DE BASE SEGURA</a:t>
            </a:r>
          </a:p>
        </p:txBody>
      </p:sp>
      <p:sp>
        <p:nvSpPr>
          <p:cNvPr id="18" name="Retângulo 17">
            <a:extLst>
              <a:ext uri="{FF2B5EF4-FFF2-40B4-BE49-F238E27FC236}">
                <a16:creationId xmlns:a16="http://schemas.microsoft.com/office/drawing/2014/main" id="{0994119E-26B0-4D7D-B081-D4EBFEFF348A}"/>
              </a:ext>
            </a:extLst>
          </p:cNvPr>
          <p:cNvSpPr/>
          <p:nvPr/>
        </p:nvSpPr>
        <p:spPr>
          <a:xfrm>
            <a:off x="-10391" y="9289413"/>
            <a:ext cx="18288000" cy="1146641"/>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prstClr val="white"/>
              </a:solidFill>
              <a:effectLst/>
              <a:uLnTx/>
              <a:uFillTx/>
              <a:latin typeface="Arial" panose="020B0604020202020204"/>
              <a:ea typeface="+mn-ea"/>
              <a:cs typeface="+mn-cs"/>
            </a:endParaRPr>
          </a:p>
        </p:txBody>
      </p:sp>
      <p:pic>
        <p:nvPicPr>
          <p:cNvPr id="10" name="Gráfico 9">
            <a:extLst>
              <a:ext uri="{FF2B5EF4-FFF2-40B4-BE49-F238E27FC236}">
                <a16:creationId xmlns:a16="http://schemas.microsoft.com/office/drawing/2014/main" id="{3003B3C9-D1A5-456C-8A9E-44D8F4933D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280822" y="-2171700"/>
            <a:ext cx="4872038" cy="4557713"/>
          </a:xfrm>
          <a:prstGeom prst="rect">
            <a:avLst/>
          </a:prstGeom>
        </p:spPr>
      </p:pic>
      <p:pic>
        <p:nvPicPr>
          <p:cNvPr id="13" name="Gráfico 12">
            <a:extLst>
              <a:ext uri="{FF2B5EF4-FFF2-40B4-BE49-F238E27FC236}">
                <a16:creationId xmlns:a16="http://schemas.microsoft.com/office/drawing/2014/main" id="{C217F6F8-6867-4CF5-86F8-D28A907F70F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9929887">
            <a:off x="16455868" y="4014820"/>
            <a:ext cx="438150" cy="828675"/>
          </a:xfrm>
          <a:prstGeom prst="rect">
            <a:avLst/>
          </a:prstGeom>
        </p:spPr>
      </p:pic>
      <p:pic>
        <p:nvPicPr>
          <p:cNvPr id="15" name="Gráfico 14">
            <a:extLst>
              <a:ext uri="{FF2B5EF4-FFF2-40B4-BE49-F238E27FC236}">
                <a16:creationId xmlns:a16="http://schemas.microsoft.com/office/drawing/2014/main" id="{D65379E3-099E-4B41-BA77-036999ACC15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19200" y="8660763"/>
            <a:ext cx="342900" cy="628650"/>
          </a:xfrm>
          <a:prstGeom prst="rect">
            <a:avLst/>
          </a:prstGeom>
        </p:spPr>
      </p:pic>
      <p:pic>
        <p:nvPicPr>
          <p:cNvPr id="3" name="Imagem 2">
            <a:extLst>
              <a:ext uri="{FF2B5EF4-FFF2-40B4-BE49-F238E27FC236}">
                <a16:creationId xmlns:a16="http://schemas.microsoft.com/office/drawing/2014/main" id="{9C1D94A1-7122-4668-95C7-3025A834F90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18987" y="856493"/>
            <a:ext cx="6829242" cy="4041354"/>
          </a:xfrm>
          <a:prstGeom prst="rect">
            <a:avLst/>
          </a:prstGeom>
        </p:spPr>
      </p:pic>
      <p:sp>
        <p:nvSpPr>
          <p:cNvPr id="9" name="object 28">
            <a:extLst>
              <a:ext uri="{FF2B5EF4-FFF2-40B4-BE49-F238E27FC236}">
                <a16:creationId xmlns:a16="http://schemas.microsoft.com/office/drawing/2014/main" id="{BD3F245C-963C-4420-8E1F-20B34346D480}"/>
              </a:ext>
            </a:extLst>
          </p:cNvPr>
          <p:cNvSpPr txBox="1"/>
          <p:nvPr/>
        </p:nvSpPr>
        <p:spPr>
          <a:xfrm>
            <a:off x="5718987" y="6125118"/>
            <a:ext cx="6699366" cy="874598"/>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tab pos="2468245" algn="l"/>
              </a:tabLst>
              <a:defRPr/>
            </a:pPr>
            <a:r>
              <a:rPr kumimoji="0" lang="pt-PT" sz="2800" i="0" u="none" strike="noStrike" kern="0" cap="none" spc="0" normalizeH="0" baseline="0" noProof="0">
                <a:ln>
                  <a:noFill/>
                </a:ln>
                <a:solidFill>
                  <a:srgbClr val="233A80"/>
                </a:solidFill>
                <a:effectLst/>
                <a:uLnTx/>
                <a:uFillTx/>
                <a:latin typeface="Arial"/>
                <a:cs typeface="Arial"/>
              </a:rPr>
              <a:t>Um modelo de cuidados baseado na vinculação e resiliência </a:t>
            </a:r>
          </a:p>
        </p:txBody>
      </p:sp>
      <p:pic>
        <p:nvPicPr>
          <p:cNvPr id="16" name="Imagem 15">
            <a:extLst>
              <a:ext uri="{FF2B5EF4-FFF2-40B4-BE49-F238E27FC236}">
                <a16:creationId xmlns:a16="http://schemas.microsoft.com/office/drawing/2014/main" id="{18F5D24C-FC48-4895-AC19-33EA76121FC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71208" y="9396008"/>
            <a:ext cx="7924800" cy="933450"/>
          </a:xfrm>
          <a:prstGeom prst="rect">
            <a:avLst/>
          </a:prstGeom>
        </p:spPr>
      </p:pic>
      <p:grpSp>
        <p:nvGrpSpPr>
          <p:cNvPr id="2" name="Agrupar 1">
            <a:extLst>
              <a:ext uri="{FF2B5EF4-FFF2-40B4-BE49-F238E27FC236}">
                <a16:creationId xmlns:a16="http://schemas.microsoft.com/office/drawing/2014/main" id="{F3373F99-9143-4242-B490-46306BB0AD66}"/>
              </a:ext>
            </a:extLst>
          </p:cNvPr>
          <p:cNvGrpSpPr/>
          <p:nvPr/>
        </p:nvGrpSpPr>
        <p:grpSpPr>
          <a:xfrm>
            <a:off x="7391400" y="8135032"/>
            <a:ext cx="3810732" cy="525731"/>
            <a:chOff x="11125920" y="8864622"/>
            <a:chExt cx="3810732" cy="525731"/>
          </a:xfrm>
        </p:grpSpPr>
        <p:pic>
          <p:nvPicPr>
            <p:cNvPr id="4" name="Imagem 3">
              <a:extLst>
                <a:ext uri="{FF2B5EF4-FFF2-40B4-BE49-F238E27FC236}">
                  <a16:creationId xmlns:a16="http://schemas.microsoft.com/office/drawing/2014/main" id="{5EB41297-07E8-42FC-BF6C-0D706217EDC7}"/>
                </a:ext>
              </a:extLst>
            </p:cNvPr>
            <p:cNvPicPr>
              <a:picLocks noChangeAspect="1"/>
            </p:cNvPicPr>
            <p:nvPr/>
          </p:nvPicPr>
          <p:blipFill>
            <a:blip r:embed="rId11"/>
            <a:stretch>
              <a:fillRect/>
            </a:stretch>
          </p:blipFill>
          <p:spPr>
            <a:xfrm>
              <a:off x="11125920" y="8864622"/>
              <a:ext cx="2139176" cy="525730"/>
            </a:xfrm>
            <a:prstGeom prst="rect">
              <a:avLst/>
            </a:prstGeom>
          </p:spPr>
        </p:pic>
        <p:pic>
          <p:nvPicPr>
            <p:cNvPr id="6" name="Imagem 5">
              <a:extLst>
                <a:ext uri="{FF2B5EF4-FFF2-40B4-BE49-F238E27FC236}">
                  <a16:creationId xmlns:a16="http://schemas.microsoft.com/office/drawing/2014/main" id="{0F652925-1350-4DA9-8D55-4E7B5CD25F5E}"/>
                </a:ext>
              </a:extLst>
            </p:cNvPr>
            <p:cNvPicPr>
              <a:picLocks noChangeAspect="1"/>
            </p:cNvPicPr>
            <p:nvPr/>
          </p:nvPicPr>
          <p:blipFill>
            <a:blip r:embed="rId12"/>
            <a:stretch>
              <a:fillRect/>
            </a:stretch>
          </p:blipFill>
          <p:spPr>
            <a:xfrm>
              <a:off x="13265096" y="8864622"/>
              <a:ext cx="1671556" cy="525731"/>
            </a:xfrm>
            <a:prstGeom prst="rect">
              <a:avLst/>
            </a:prstGeom>
          </p:spPr>
        </p:pic>
      </p:grpSp>
      <p:sp>
        <p:nvSpPr>
          <p:cNvPr id="17" name="CaixaDeTexto 16">
            <a:extLst>
              <a:ext uri="{FF2B5EF4-FFF2-40B4-BE49-F238E27FC236}">
                <a16:creationId xmlns:a16="http://schemas.microsoft.com/office/drawing/2014/main" id="{E572CDF2-36B3-4F69-B71D-6A3D3944AC37}"/>
              </a:ext>
            </a:extLst>
          </p:cNvPr>
          <p:cNvSpPr txBox="1"/>
          <p:nvPr/>
        </p:nvSpPr>
        <p:spPr>
          <a:xfrm>
            <a:off x="4323862" y="7628366"/>
            <a:ext cx="9640275" cy="375552"/>
          </a:xfrm>
          <a:prstGeom prst="rect">
            <a:avLst/>
          </a:prstGeom>
          <a:noFill/>
        </p:spPr>
        <p:txBody>
          <a:bodyPr wrap="square">
            <a:spAutoFit/>
          </a:bodyPr>
          <a:lstStyle/>
          <a:p>
            <a:pPr algn="just">
              <a:lnSpc>
                <a:spcPct val="150000"/>
              </a:lnSpc>
              <a:spcAft>
                <a:spcPts val="600"/>
              </a:spcAft>
            </a:pPr>
            <a:r>
              <a:rPr lang="pt-PT" sz="1400" i="1">
                <a:latin typeface="Helvetica Neue"/>
                <a:ea typeface="Calibri" panose="020F0502020204030204" pitchFamily="34" charset="0"/>
                <a:cs typeface="Arial" panose="020B0604020202020204" pitchFamily="34" charset="0"/>
              </a:rPr>
              <a:t>Traduzido e a</a:t>
            </a:r>
            <a:r>
              <a:rPr lang="pt-PT" sz="1400" i="1">
                <a:effectLst/>
                <a:latin typeface="Helvetica Neue"/>
                <a:ea typeface="Calibri" panose="020F0502020204030204" pitchFamily="34" charset="0"/>
                <a:cs typeface="Arial" panose="020B0604020202020204" pitchFamily="34" charset="0"/>
              </a:rPr>
              <a:t>daptado de Secure Base </a:t>
            </a:r>
            <a:r>
              <a:rPr lang="pt-PT" sz="1400" i="1">
                <a:latin typeface="Helvetica Neue"/>
                <a:ea typeface="Calibri" panose="020F0502020204030204" pitchFamily="34" charset="0"/>
                <a:cs typeface="Arial" panose="020B0604020202020204" pitchFamily="34" charset="0"/>
              </a:rPr>
              <a:t>M</a:t>
            </a:r>
            <a:r>
              <a:rPr lang="pt-PT" sz="1400" i="1">
                <a:effectLst/>
                <a:latin typeface="Helvetica Neue"/>
                <a:ea typeface="Calibri" panose="020F0502020204030204" pitchFamily="34" charset="0"/>
                <a:cs typeface="Arial" panose="020B0604020202020204" pitchFamily="34" charset="0"/>
              </a:rPr>
              <a:t>odel, </a:t>
            </a:r>
            <a:r>
              <a:rPr lang="pt-PT" sz="1400" i="1" err="1">
                <a:effectLst/>
                <a:latin typeface="Helvetica Neue"/>
                <a:ea typeface="Calibri" panose="020F0502020204030204" pitchFamily="34" charset="0"/>
                <a:cs typeface="Arial" panose="020B0604020202020204" pitchFamily="34" charset="0"/>
              </a:rPr>
              <a:t>Gillian</a:t>
            </a:r>
            <a:r>
              <a:rPr lang="pt-PT" sz="1400" i="1">
                <a:effectLst/>
                <a:latin typeface="Helvetica Neue"/>
                <a:ea typeface="Calibri" panose="020F0502020204030204" pitchFamily="34" charset="0"/>
                <a:cs typeface="Arial" panose="020B0604020202020204" pitchFamily="34" charset="0"/>
              </a:rPr>
              <a:t> </a:t>
            </a:r>
            <a:r>
              <a:rPr lang="pt-PT" sz="1400" i="1" err="1">
                <a:effectLst/>
                <a:latin typeface="Helvetica Neue"/>
                <a:ea typeface="Calibri" panose="020F0502020204030204" pitchFamily="34" charset="0"/>
                <a:cs typeface="Arial" panose="020B0604020202020204" pitchFamily="34" charset="0"/>
              </a:rPr>
              <a:t>Schofield</a:t>
            </a:r>
            <a:r>
              <a:rPr lang="pt-PT" sz="1400" i="1">
                <a:effectLst/>
                <a:latin typeface="Helvetica Neue"/>
                <a:ea typeface="Calibri" panose="020F0502020204030204" pitchFamily="34" charset="0"/>
                <a:cs typeface="Arial" panose="020B0604020202020204" pitchFamily="34" charset="0"/>
              </a:rPr>
              <a:t> and Mary </a:t>
            </a:r>
            <a:r>
              <a:rPr lang="pt-PT" sz="1400" i="1" err="1">
                <a:effectLst/>
                <a:latin typeface="Helvetica Neue"/>
                <a:ea typeface="Calibri" panose="020F0502020204030204" pitchFamily="34" charset="0"/>
                <a:cs typeface="Arial" panose="020B0604020202020204" pitchFamily="34" charset="0"/>
              </a:rPr>
              <a:t>Beek</a:t>
            </a:r>
            <a:r>
              <a:rPr lang="pt-PT" sz="1400" i="1">
                <a:effectLst/>
                <a:latin typeface="Helvetica Neue"/>
                <a:ea typeface="Calibri" panose="020F0502020204030204" pitchFamily="34" charset="0"/>
                <a:cs typeface="Arial" panose="020B0604020202020204" pitchFamily="34" charset="0"/>
              </a:rPr>
              <a:t>, </a:t>
            </a:r>
            <a:r>
              <a:rPr lang="pt-PT" sz="1400" i="1" err="1">
                <a:effectLst/>
                <a:latin typeface="Helvetica Neue"/>
                <a:ea typeface="Calibri" panose="020F0502020204030204" pitchFamily="34" charset="0"/>
                <a:cs typeface="Arial" panose="020B0604020202020204" pitchFamily="34" charset="0"/>
              </a:rPr>
              <a:t>University</a:t>
            </a:r>
            <a:r>
              <a:rPr lang="pt-PT" sz="1400" i="1">
                <a:effectLst/>
                <a:latin typeface="Helvetica Neue"/>
                <a:ea typeface="Calibri" panose="020F0502020204030204" pitchFamily="34" charset="0"/>
                <a:cs typeface="Arial" panose="020B0604020202020204" pitchFamily="34" charset="0"/>
              </a:rPr>
              <a:t> of </a:t>
            </a:r>
            <a:r>
              <a:rPr lang="pt-PT" sz="1400" i="1" err="1">
                <a:effectLst/>
                <a:latin typeface="Helvetica Neue"/>
                <a:ea typeface="Calibri" panose="020F0502020204030204" pitchFamily="34" charset="0"/>
                <a:cs typeface="Arial" panose="020B0604020202020204" pitchFamily="34" charset="0"/>
              </a:rPr>
              <a:t>East</a:t>
            </a:r>
            <a:r>
              <a:rPr lang="pt-PT" sz="1400" i="1">
                <a:effectLst/>
                <a:latin typeface="Helvetica Neue"/>
                <a:ea typeface="Calibri" panose="020F0502020204030204" pitchFamily="34" charset="0"/>
                <a:cs typeface="Arial" panose="020B0604020202020204" pitchFamily="34" charset="0"/>
              </a:rPr>
              <a:t> Anglia, Norwich, UK.</a:t>
            </a:r>
            <a:endParaRPr lang="en-US" sz="1400" i="1">
              <a:effectLst/>
              <a:latin typeface="Helvetica Neue"/>
              <a:ea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89E78809-8AF1-4A43-A5A2-389A6357B931}"/>
              </a:ext>
            </a:extLst>
          </p:cNvPr>
          <p:cNvSpPr/>
          <p:nvPr/>
        </p:nvSpPr>
        <p:spPr>
          <a:xfrm>
            <a:off x="4572000" y="-5313209"/>
            <a:ext cx="9144000" cy="507831"/>
          </a:xfrm>
          <a:prstGeom prst="rect">
            <a:avLst/>
          </a:prstGeom>
        </p:spPr>
        <p:txBody>
          <a:bodyPr>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
        <p:nvSpPr>
          <p:cNvPr id="6" name="Retângulo 5">
            <a:extLst>
              <a:ext uri="{FF2B5EF4-FFF2-40B4-BE49-F238E27FC236}">
                <a16:creationId xmlns:a16="http://schemas.microsoft.com/office/drawing/2014/main" id="{8E8DCB3E-9120-4005-B006-91E31B8E984A}"/>
              </a:ext>
            </a:extLst>
          </p:cNvPr>
          <p:cNvSpPr/>
          <p:nvPr/>
        </p:nvSpPr>
        <p:spPr>
          <a:xfrm>
            <a:off x="13409226" y="1464720"/>
            <a:ext cx="154374" cy="558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pt-PT" sz="27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object 5">
            <a:extLst>
              <a:ext uri="{FF2B5EF4-FFF2-40B4-BE49-F238E27FC236}">
                <a16:creationId xmlns:a16="http://schemas.microsoft.com/office/drawing/2014/main" id="{9589DE9E-42A2-41F7-8B61-DF3EF73835DD}"/>
              </a:ext>
            </a:extLst>
          </p:cNvPr>
          <p:cNvSpPr/>
          <p:nvPr/>
        </p:nvSpPr>
        <p:spPr>
          <a:xfrm>
            <a:off x="533400" y="1036997"/>
            <a:ext cx="1085850" cy="0"/>
          </a:xfrm>
          <a:custGeom>
            <a:avLst/>
            <a:gdLst/>
            <a:ahLst/>
            <a:cxnLst/>
            <a:rect l="l" t="t" r="r" b="b"/>
            <a:pathLst>
              <a:path w="1085850">
                <a:moveTo>
                  <a:pt x="0" y="0"/>
                </a:moveTo>
                <a:lnTo>
                  <a:pt x="1085811" y="0"/>
                </a:lnTo>
              </a:path>
            </a:pathLst>
          </a:custGeom>
          <a:noFill/>
          <a:ln w="9525" cap="flat" cmpd="sng" algn="ctr">
            <a:solidFill>
              <a:srgbClr val="F7BE00">
                <a:shade val="95000"/>
                <a:satMod val="105000"/>
              </a:srgbClr>
            </a:solidFill>
            <a:prstDash val="solid"/>
          </a:ln>
          <a:effectLst/>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233A80"/>
              </a:solidFill>
              <a:effectLst/>
              <a:uLnTx/>
              <a:uFillTx/>
              <a:latin typeface="Arial" panose="020B0604020202020204"/>
              <a:ea typeface="+mn-ea"/>
              <a:cs typeface="+mn-cs"/>
            </a:endParaRPr>
          </a:p>
        </p:txBody>
      </p:sp>
      <p:sp>
        <p:nvSpPr>
          <p:cNvPr id="48" name="object 10">
            <a:extLst>
              <a:ext uri="{FF2B5EF4-FFF2-40B4-BE49-F238E27FC236}">
                <a16:creationId xmlns:a16="http://schemas.microsoft.com/office/drawing/2014/main" id="{D79C15F4-61FF-488F-9C1F-F653AD4A6B4E}"/>
              </a:ext>
            </a:extLst>
          </p:cNvPr>
          <p:cNvSpPr txBox="1"/>
          <p:nvPr/>
        </p:nvSpPr>
        <p:spPr>
          <a:xfrm>
            <a:off x="533400" y="580071"/>
            <a:ext cx="381635" cy="289823"/>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pt-PT" sz="1800" b="1" i="0" u="none" strike="noStrike" kern="0" cap="none" spc="35" normalizeH="0" baseline="0" noProof="0">
                <a:ln>
                  <a:noFill/>
                </a:ln>
                <a:solidFill>
                  <a:srgbClr val="E5004E"/>
                </a:solidFill>
                <a:effectLst/>
                <a:uLnTx/>
                <a:uFillTx/>
                <a:latin typeface="Arial" panose="020B0604020202020204" pitchFamily="34" charset="0"/>
                <a:cs typeface="Arial" panose="020B0604020202020204" pitchFamily="34" charset="0"/>
              </a:rPr>
              <a:t>07</a:t>
            </a:r>
            <a:endParaRPr kumimoji="0" lang="pt-PT" sz="1800" b="0" i="0" u="none" strike="noStrike" kern="0" cap="none" spc="0" normalizeH="0" baseline="0" noProof="0">
              <a:ln>
                <a:noFill/>
              </a:ln>
              <a:solidFill>
                <a:srgbClr val="E5004E"/>
              </a:solidFill>
              <a:effectLst/>
              <a:uLnTx/>
              <a:uFillTx/>
              <a:latin typeface="Arial" panose="020B0604020202020204" pitchFamily="34" charset="0"/>
              <a:cs typeface="Arial" panose="020B0604020202020204" pitchFamily="34" charset="0"/>
            </a:endParaRPr>
          </a:p>
        </p:txBody>
      </p:sp>
      <p:sp>
        <p:nvSpPr>
          <p:cNvPr id="14" name="CaixaDeTexto 13">
            <a:extLst>
              <a:ext uri="{FF2B5EF4-FFF2-40B4-BE49-F238E27FC236}">
                <a16:creationId xmlns:a16="http://schemas.microsoft.com/office/drawing/2014/main" id="{4436E42E-32BF-49B4-BA13-9AD36E1C98C2}"/>
              </a:ext>
            </a:extLst>
          </p:cNvPr>
          <p:cNvSpPr txBox="1"/>
          <p:nvPr/>
        </p:nvSpPr>
        <p:spPr>
          <a:xfrm>
            <a:off x="2667000" y="1172332"/>
            <a:ext cx="12954000" cy="584775"/>
          </a:xfrm>
          <a:prstGeom prst="rect">
            <a:avLst/>
          </a:prstGeom>
          <a:noFill/>
        </p:spPr>
        <p:txBody>
          <a:bodyPr wrap="square" rtlCol="0">
            <a:spAutoFit/>
          </a:bodyPr>
          <a:lstStyle/>
          <a:p>
            <a:pPr algn="ctr"/>
            <a:r>
              <a:rPr lang="pt-PT" sz="3200" b="1">
                <a:solidFill>
                  <a:srgbClr val="223980"/>
                </a:solidFill>
              </a:rPr>
              <a:t>Sensibilidade </a:t>
            </a:r>
            <a:endParaRPr lang="en-US" sz="3200" b="1" kern="1200">
              <a:solidFill>
                <a:srgbClr val="223980"/>
              </a:solidFill>
              <a:latin typeface="Helvetica Neue" panose="02000503000000020004" pitchFamily="2"/>
            </a:endParaRPr>
          </a:p>
        </p:txBody>
      </p:sp>
      <p:pic>
        <p:nvPicPr>
          <p:cNvPr id="5" name="Imagem 4">
            <a:extLst>
              <a:ext uri="{FF2B5EF4-FFF2-40B4-BE49-F238E27FC236}">
                <a16:creationId xmlns:a16="http://schemas.microsoft.com/office/drawing/2014/main" id="{1AD08C6A-3FD4-4D46-9827-617C490EC4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546" y="2405295"/>
            <a:ext cx="12642908" cy="6709373"/>
          </a:xfrm>
          <a:prstGeom prst="rect">
            <a:avLst/>
          </a:prstGeom>
        </p:spPr>
      </p:pic>
      <p:pic>
        <p:nvPicPr>
          <p:cNvPr id="13" name="Imagem 12">
            <a:extLst>
              <a:ext uri="{FF2B5EF4-FFF2-40B4-BE49-F238E27FC236}">
                <a16:creationId xmlns:a16="http://schemas.microsoft.com/office/drawing/2014/main" id="{AD5AB761-8F7C-4D0F-934D-6E437EA1E3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57" y="9752165"/>
            <a:ext cx="18288000" cy="536269"/>
          </a:xfrm>
          <a:prstGeom prst="rect">
            <a:avLst/>
          </a:prstGeom>
        </p:spPr>
      </p:pic>
      <p:grpSp>
        <p:nvGrpSpPr>
          <p:cNvPr id="15" name="Agrupar 14">
            <a:extLst>
              <a:ext uri="{FF2B5EF4-FFF2-40B4-BE49-F238E27FC236}">
                <a16:creationId xmlns:a16="http://schemas.microsoft.com/office/drawing/2014/main" id="{2D1221A2-65EF-44CB-92DE-7A4D897C62D6}"/>
              </a:ext>
            </a:extLst>
          </p:cNvPr>
          <p:cNvGrpSpPr/>
          <p:nvPr/>
        </p:nvGrpSpPr>
        <p:grpSpPr>
          <a:xfrm>
            <a:off x="13006864" y="239072"/>
            <a:ext cx="4711629" cy="692113"/>
            <a:chOff x="13006864" y="239072"/>
            <a:chExt cx="4711629" cy="692113"/>
          </a:xfrm>
        </p:grpSpPr>
        <p:grpSp>
          <p:nvGrpSpPr>
            <p:cNvPr id="16" name="Agrupar 15">
              <a:extLst>
                <a:ext uri="{FF2B5EF4-FFF2-40B4-BE49-F238E27FC236}">
                  <a16:creationId xmlns:a16="http://schemas.microsoft.com/office/drawing/2014/main" id="{1EEE4715-2906-4D29-B386-4B00D3D92029}"/>
                </a:ext>
              </a:extLst>
            </p:cNvPr>
            <p:cNvGrpSpPr/>
            <p:nvPr/>
          </p:nvGrpSpPr>
          <p:grpSpPr>
            <a:xfrm>
              <a:off x="13006864" y="246206"/>
              <a:ext cx="3844919" cy="684979"/>
              <a:chOff x="14106626" y="219553"/>
              <a:chExt cx="3844919" cy="684979"/>
            </a:xfrm>
          </p:grpSpPr>
          <p:pic>
            <p:nvPicPr>
              <p:cNvPr id="18" name="pt-cores-versao-principal-jpg2.jpg" descr="pt-cores-versao-principal-jpg2.jpg">
                <a:extLst>
                  <a:ext uri="{FF2B5EF4-FFF2-40B4-BE49-F238E27FC236}">
                    <a16:creationId xmlns:a16="http://schemas.microsoft.com/office/drawing/2014/main" id="{DB81BDC2-06C9-4506-BC6B-B6C1A534C347}"/>
                  </a:ext>
                </a:extLst>
              </p:cNvPr>
              <p:cNvPicPr>
                <a:picLocks noChangeAspect="1"/>
              </p:cNvPicPr>
              <p:nvPr/>
            </p:nvPicPr>
            <p:blipFill>
              <a:blip r:embed="rId5"/>
              <a:stretch>
                <a:fillRect/>
              </a:stretch>
            </p:blipFill>
            <p:spPr>
              <a:xfrm>
                <a:off x="15374895" y="224599"/>
                <a:ext cx="1301949" cy="631671"/>
              </a:xfrm>
              <a:prstGeom prst="rect">
                <a:avLst/>
              </a:prstGeom>
              <a:ln w="12700">
                <a:miter lim="400000"/>
              </a:ln>
            </p:spPr>
          </p:pic>
          <p:pic>
            <p:nvPicPr>
              <p:cNvPr id="19" name="Imagem 18">
                <a:extLst>
                  <a:ext uri="{FF2B5EF4-FFF2-40B4-BE49-F238E27FC236}">
                    <a16:creationId xmlns:a16="http://schemas.microsoft.com/office/drawing/2014/main" id="{C0DE8E56-11B5-47FE-88E4-95A09AB540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106626" y="224598"/>
                <a:ext cx="1174597" cy="631672"/>
              </a:xfrm>
              <a:prstGeom prst="rect">
                <a:avLst/>
              </a:prstGeom>
            </p:spPr>
          </p:pic>
          <p:pic>
            <p:nvPicPr>
              <p:cNvPr id="20" name="Imagem 19">
                <a:extLst>
                  <a:ext uri="{FF2B5EF4-FFF2-40B4-BE49-F238E27FC236}">
                    <a16:creationId xmlns:a16="http://schemas.microsoft.com/office/drawing/2014/main" id="{88CA59E2-7D25-46DB-8E27-5278B4C9C3F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676844" y="219553"/>
                <a:ext cx="1274701" cy="684979"/>
              </a:xfrm>
              <a:prstGeom prst="rect">
                <a:avLst/>
              </a:prstGeom>
            </p:spPr>
          </p:pic>
        </p:grpSp>
        <p:pic>
          <p:nvPicPr>
            <p:cNvPr id="17" name="Picture 15" descr="Picture 15">
              <a:extLst>
                <a:ext uri="{FF2B5EF4-FFF2-40B4-BE49-F238E27FC236}">
                  <a16:creationId xmlns:a16="http://schemas.microsoft.com/office/drawing/2014/main" id="{F90CDFBD-60E8-4B06-B07A-89016B6D6B90}"/>
                </a:ext>
              </a:extLst>
            </p:cNvPr>
            <p:cNvPicPr>
              <a:picLocks noChangeAspect="1"/>
            </p:cNvPicPr>
            <p:nvPr/>
          </p:nvPicPr>
          <p:blipFill>
            <a:blip r:embed="rId8"/>
            <a:stretch>
              <a:fillRect/>
            </a:stretch>
          </p:blipFill>
          <p:spPr>
            <a:xfrm>
              <a:off x="16992600" y="239072"/>
              <a:ext cx="725893" cy="658036"/>
            </a:xfrm>
            <a:prstGeom prst="rect">
              <a:avLst/>
            </a:prstGeom>
            <a:ln w="12700" cap="flat">
              <a:noFill/>
              <a:miter lim="400000"/>
            </a:ln>
            <a:effectLst/>
          </p:spPr>
        </p:pic>
      </p:grpSp>
    </p:spTree>
    <p:extLst>
      <p:ext uri="{BB962C8B-B14F-4D97-AF65-F5344CB8AC3E}">
        <p14:creationId xmlns:p14="http://schemas.microsoft.com/office/powerpoint/2010/main" val="134913737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89E78809-8AF1-4A43-A5A2-389A6357B931}"/>
              </a:ext>
            </a:extLst>
          </p:cNvPr>
          <p:cNvSpPr/>
          <p:nvPr/>
        </p:nvSpPr>
        <p:spPr>
          <a:xfrm>
            <a:off x="4572000" y="-5313209"/>
            <a:ext cx="9144000" cy="507831"/>
          </a:xfrm>
          <a:prstGeom prst="rect">
            <a:avLst/>
          </a:prstGeom>
        </p:spPr>
        <p:txBody>
          <a:bodyPr>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
        <p:nvSpPr>
          <p:cNvPr id="6" name="Retângulo 5">
            <a:extLst>
              <a:ext uri="{FF2B5EF4-FFF2-40B4-BE49-F238E27FC236}">
                <a16:creationId xmlns:a16="http://schemas.microsoft.com/office/drawing/2014/main" id="{8E8DCB3E-9120-4005-B006-91E31B8E984A}"/>
              </a:ext>
            </a:extLst>
          </p:cNvPr>
          <p:cNvSpPr/>
          <p:nvPr/>
        </p:nvSpPr>
        <p:spPr>
          <a:xfrm>
            <a:off x="13409226" y="1464720"/>
            <a:ext cx="154374" cy="558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pt-PT" sz="27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object 5">
            <a:extLst>
              <a:ext uri="{FF2B5EF4-FFF2-40B4-BE49-F238E27FC236}">
                <a16:creationId xmlns:a16="http://schemas.microsoft.com/office/drawing/2014/main" id="{9589DE9E-42A2-41F7-8B61-DF3EF73835DD}"/>
              </a:ext>
            </a:extLst>
          </p:cNvPr>
          <p:cNvSpPr/>
          <p:nvPr/>
        </p:nvSpPr>
        <p:spPr>
          <a:xfrm>
            <a:off x="533400" y="1036997"/>
            <a:ext cx="1085850" cy="0"/>
          </a:xfrm>
          <a:custGeom>
            <a:avLst/>
            <a:gdLst/>
            <a:ahLst/>
            <a:cxnLst/>
            <a:rect l="l" t="t" r="r" b="b"/>
            <a:pathLst>
              <a:path w="1085850">
                <a:moveTo>
                  <a:pt x="0" y="0"/>
                </a:moveTo>
                <a:lnTo>
                  <a:pt x="1085811" y="0"/>
                </a:lnTo>
              </a:path>
            </a:pathLst>
          </a:custGeom>
          <a:noFill/>
          <a:ln w="9525" cap="flat" cmpd="sng" algn="ctr">
            <a:solidFill>
              <a:srgbClr val="F7BE00">
                <a:shade val="95000"/>
                <a:satMod val="105000"/>
              </a:srgbClr>
            </a:solidFill>
            <a:prstDash val="solid"/>
          </a:ln>
          <a:effectLst/>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233A80"/>
              </a:solidFill>
              <a:effectLst/>
              <a:uLnTx/>
              <a:uFillTx/>
              <a:latin typeface="Arial" panose="020B0604020202020204"/>
              <a:ea typeface="+mn-ea"/>
              <a:cs typeface="+mn-cs"/>
            </a:endParaRPr>
          </a:p>
        </p:txBody>
      </p:sp>
      <p:sp>
        <p:nvSpPr>
          <p:cNvPr id="48" name="object 10">
            <a:extLst>
              <a:ext uri="{FF2B5EF4-FFF2-40B4-BE49-F238E27FC236}">
                <a16:creationId xmlns:a16="http://schemas.microsoft.com/office/drawing/2014/main" id="{D79C15F4-61FF-488F-9C1F-F653AD4A6B4E}"/>
              </a:ext>
            </a:extLst>
          </p:cNvPr>
          <p:cNvSpPr txBox="1"/>
          <p:nvPr/>
        </p:nvSpPr>
        <p:spPr>
          <a:xfrm>
            <a:off x="533400" y="580071"/>
            <a:ext cx="381635" cy="289823"/>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pt-PT" sz="1800" b="1" i="0" u="none" strike="noStrike" kern="0" cap="none" spc="35" normalizeH="0" baseline="0" noProof="0">
                <a:ln>
                  <a:noFill/>
                </a:ln>
                <a:solidFill>
                  <a:srgbClr val="E5004E"/>
                </a:solidFill>
                <a:effectLst/>
                <a:uLnTx/>
                <a:uFillTx/>
                <a:latin typeface="Arial" panose="020B0604020202020204" pitchFamily="34" charset="0"/>
                <a:cs typeface="Arial" panose="020B0604020202020204" pitchFamily="34" charset="0"/>
              </a:rPr>
              <a:t>07</a:t>
            </a:r>
            <a:endParaRPr kumimoji="0" lang="pt-PT" sz="1800" b="0" i="0" u="none" strike="noStrike" kern="0" cap="none" spc="0" normalizeH="0" baseline="0" noProof="0">
              <a:ln>
                <a:noFill/>
              </a:ln>
              <a:solidFill>
                <a:srgbClr val="E5004E"/>
              </a:solidFill>
              <a:effectLst/>
              <a:uLnTx/>
              <a:uFillTx/>
              <a:latin typeface="Arial" panose="020B0604020202020204" pitchFamily="34" charset="0"/>
              <a:cs typeface="Arial" panose="020B0604020202020204" pitchFamily="34" charset="0"/>
            </a:endParaRPr>
          </a:p>
        </p:txBody>
      </p:sp>
      <p:sp>
        <p:nvSpPr>
          <p:cNvPr id="2" name="CaixaDeTexto 1">
            <a:extLst>
              <a:ext uri="{FF2B5EF4-FFF2-40B4-BE49-F238E27FC236}">
                <a16:creationId xmlns:a16="http://schemas.microsoft.com/office/drawing/2014/main" id="{DD1A3C0D-947C-487D-9DD6-6175CA68B448}"/>
              </a:ext>
            </a:extLst>
          </p:cNvPr>
          <p:cNvSpPr txBox="1"/>
          <p:nvPr/>
        </p:nvSpPr>
        <p:spPr>
          <a:xfrm>
            <a:off x="2667000" y="1464720"/>
            <a:ext cx="12954000" cy="584775"/>
          </a:xfrm>
          <a:prstGeom prst="rect">
            <a:avLst/>
          </a:prstGeom>
          <a:noFill/>
        </p:spPr>
        <p:txBody>
          <a:bodyPr wrap="square" rtlCol="0">
            <a:spAutoFit/>
          </a:bodyPr>
          <a:lstStyle/>
          <a:p>
            <a:pPr algn="ctr"/>
            <a:r>
              <a:rPr lang="pt-PT" sz="3200" b="1">
                <a:solidFill>
                  <a:srgbClr val="223980"/>
                </a:solidFill>
              </a:rPr>
              <a:t>Sensibilidade – ajudar a criança a gerir sentimentos e emoções</a:t>
            </a:r>
            <a:endParaRPr lang="en-US" sz="3200" b="1" kern="1200">
              <a:solidFill>
                <a:srgbClr val="223980"/>
              </a:solidFill>
              <a:latin typeface="Helvetica Neue" panose="02000503000000020004" pitchFamily="2"/>
            </a:endParaRPr>
          </a:p>
        </p:txBody>
      </p:sp>
      <p:sp>
        <p:nvSpPr>
          <p:cNvPr id="10" name="CaixaDeTexto 9">
            <a:extLst>
              <a:ext uri="{FF2B5EF4-FFF2-40B4-BE49-F238E27FC236}">
                <a16:creationId xmlns:a16="http://schemas.microsoft.com/office/drawing/2014/main" id="{5BD207BF-A992-4669-8F68-9BDE868F1EE7}"/>
              </a:ext>
            </a:extLst>
          </p:cNvPr>
          <p:cNvSpPr txBox="1"/>
          <p:nvPr/>
        </p:nvSpPr>
        <p:spPr>
          <a:xfrm>
            <a:off x="724217" y="2315240"/>
            <a:ext cx="17168548" cy="7387728"/>
          </a:xfrm>
          <a:prstGeom prst="rect">
            <a:avLst/>
          </a:prstGeom>
          <a:noFill/>
        </p:spPr>
        <p:txBody>
          <a:bodyPr wrap="square" rtlCol="0">
            <a:spAutoFit/>
          </a:bodyPr>
          <a:lstStyle/>
          <a:p>
            <a:pPr algn="l">
              <a:lnSpc>
                <a:spcPct val="150000"/>
              </a:lnSpc>
            </a:pPr>
            <a:r>
              <a:rPr lang="pt-PT" sz="3200" b="1">
                <a:solidFill>
                  <a:srgbClr val="223980"/>
                </a:solidFill>
              </a:rPr>
              <a:t>Abordagens de cuidado:</a:t>
            </a:r>
          </a:p>
          <a:p>
            <a:pPr marL="457200" indent="-457200" algn="l">
              <a:lnSpc>
                <a:spcPct val="150000"/>
              </a:lnSpc>
              <a:buFont typeface="Arial" panose="020B0604020202020204" pitchFamily="34" charset="0"/>
              <a:buChar char="•"/>
            </a:pPr>
            <a:r>
              <a:rPr lang="pt-PT" sz="3200" b="1">
                <a:solidFill>
                  <a:srgbClr val="E5044F"/>
                </a:solidFill>
              </a:rPr>
              <a:t>Estar sintonizado </a:t>
            </a:r>
            <a:r>
              <a:rPr lang="pt-PT" sz="3200">
                <a:solidFill>
                  <a:srgbClr val="223980"/>
                </a:solidFill>
              </a:rPr>
              <a:t>– interpretar sinais, antecipar momentos de mal-estar, conter a ansiedade;</a:t>
            </a:r>
          </a:p>
          <a:p>
            <a:pPr marL="457200" indent="-457200" algn="l">
              <a:lnSpc>
                <a:spcPct val="150000"/>
              </a:lnSpc>
              <a:buFont typeface="Arial" panose="020B0604020202020204" pitchFamily="34" charset="0"/>
              <a:buChar char="•"/>
            </a:pPr>
            <a:r>
              <a:rPr lang="pt-PT" sz="3200" b="1">
                <a:solidFill>
                  <a:srgbClr val="E5044F"/>
                </a:solidFill>
              </a:rPr>
              <a:t>Dar nome aos pensamentos e sentimentos </a:t>
            </a:r>
            <a:r>
              <a:rPr lang="pt-PT" sz="3200">
                <a:solidFill>
                  <a:srgbClr val="223980"/>
                </a:solidFill>
              </a:rPr>
              <a:t>– oferecer uma “narrativa” do que está a acontecer;</a:t>
            </a:r>
          </a:p>
          <a:p>
            <a:pPr marL="457200" indent="-457200" algn="l">
              <a:lnSpc>
                <a:spcPct val="150000"/>
              </a:lnSpc>
              <a:buFont typeface="Arial" panose="020B0604020202020204" pitchFamily="34" charset="0"/>
              <a:buChar char="•"/>
            </a:pPr>
            <a:r>
              <a:rPr lang="pt-PT" sz="3200" b="1">
                <a:solidFill>
                  <a:srgbClr val="E5044F"/>
                </a:solidFill>
              </a:rPr>
              <a:t>Estruturar a experiência </a:t>
            </a:r>
            <a:r>
              <a:rPr lang="pt-PT" sz="3200">
                <a:solidFill>
                  <a:srgbClr val="223980"/>
                </a:solidFill>
              </a:rPr>
              <a:t>– dar forma previsível aos acontecimentos, como refeições, troca de fralda ou ida para a escola;</a:t>
            </a:r>
          </a:p>
          <a:p>
            <a:pPr marL="457200" indent="-457200" algn="l">
              <a:lnSpc>
                <a:spcPct val="150000"/>
              </a:lnSpc>
              <a:buFont typeface="Arial" panose="020B0604020202020204" pitchFamily="34" charset="0"/>
              <a:buChar char="•"/>
            </a:pPr>
            <a:r>
              <a:rPr lang="pt-PT" sz="3200" b="1">
                <a:solidFill>
                  <a:srgbClr val="E5044F"/>
                </a:solidFill>
              </a:rPr>
              <a:t>Modelar </a:t>
            </a:r>
            <a:r>
              <a:rPr lang="pt-PT" sz="3200">
                <a:solidFill>
                  <a:srgbClr val="E5044F"/>
                </a:solidFill>
              </a:rPr>
              <a:t>(i.e., ser exemplo) </a:t>
            </a:r>
            <a:r>
              <a:rPr lang="pt-PT" sz="3200">
                <a:solidFill>
                  <a:srgbClr val="223980"/>
                </a:solidFill>
              </a:rPr>
              <a:t>a expressão e gestão dos próprios pensamentos e emoções;</a:t>
            </a:r>
          </a:p>
          <a:p>
            <a:pPr marL="457200" indent="-457200" algn="l">
              <a:lnSpc>
                <a:spcPct val="150000"/>
              </a:lnSpc>
              <a:buFont typeface="Arial" panose="020B0604020202020204" pitchFamily="34" charset="0"/>
              <a:buChar char="•"/>
            </a:pPr>
            <a:r>
              <a:rPr lang="pt-PT" sz="3200" b="1">
                <a:solidFill>
                  <a:srgbClr val="E5044F"/>
                </a:solidFill>
              </a:rPr>
              <a:t>Promover a empatia </a:t>
            </a:r>
            <a:r>
              <a:rPr lang="pt-PT" sz="3200">
                <a:solidFill>
                  <a:srgbClr val="223980"/>
                </a:solidFill>
              </a:rPr>
              <a:t>– “Como te sentes?” / “Como achas que os outros se poderão sentir ou o que poderão estar a pensar?</a:t>
            </a:r>
            <a:endParaRPr lang="pt-PT" sz="3200" kern="1200">
              <a:solidFill>
                <a:srgbClr val="223980"/>
              </a:solidFill>
              <a:latin typeface="Helvetica Neue" panose="02000503000000020004" pitchFamily="2"/>
            </a:endParaRPr>
          </a:p>
        </p:txBody>
      </p:sp>
      <p:pic>
        <p:nvPicPr>
          <p:cNvPr id="13" name="Imagem 12">
            <a:extLst>
              <a:ext uri="{FF2B5EF4-FFF2-40B4-BE49-F238E27FC236}">
                <a16:creationId xmlns:a16="http://schemas.microsoft.com/office/drawing/2014/main" id="{3F026004-6453-41C5-99EF-B2B65DC64A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57" y="9752165"/>
            <a:ext cx="18288000" cy="536269"/>
          </a:xfrm>
          <a:prstGeom prst="rect">
            <a:avLst/>
          </a:prstGeom>
        </p:spPr>
      </p:pic>
      <p:grpSp>
        <p:nvGrpSpPr>
          <p:cNvPr id="14" name="Agrupar 13">
            <a:extLst>
              <a:ext uri="{FF2B5EF4-FFF2-40B4-BE49-F238E27FC236}">
                <a16:creationId xmlns:a16="http://schemas.microsoft.com/office/drawing/2014/main" id="{2E111F9D-B8C0-4D4E-82C4-13A768C37EC2}"/>
              </a:ext>
            </a:extLst>
          </p:cNvPr>
          <p:cNvGrpSpPr/>
          <p:nvPr/>
        </p:nvGrpSpPr>
        <p:grpSpPr>
          <a:xfrm>
            <a:off x="13006864" y="239072"/>
            <a:ext cx="4711629" cy="692113"/>
            <a:chOff x="13006864" y="239072"/>
            <a:chExt cx="4711629" cy="692113"/>
          </a:xfrm>
        </p:grpSpPr>
        <p:grpSp>
          <p:nvGrpSpPr>
            <p:cNvPr id="15" name="Agrupar 14">
              <a:extLst>
                <a:ext uri="{FF2B5EF4-FFF2-40B4-BE49-F238E27FC236}">
                  <a16:creationId xmlns:a16="http://schemas.microsoft.com/office/drawing/2014/main" id="{CFAEDFCE-627F-4C74-8CD3-8C81C67F66D9}"/>
                </a:ext>
              </a:extLst>
            </p:cNvPr>
            <p:cNvGrpSpPr/>
            <p:nvPr/>
          </p:nvGrpSpPr>
          <p:grpSpPr>
            <a:xfrm>
              <a:off x="13006864" y="246206"/>
              <a:ext cx="3844919" cy="684979"/>
              <a:chOff x="14106626" y="219553"/>
              <a:chExt cx="3844919" cy="684979"/>
            </a:xfrm>
          </p:grpSpPr>
          <p:pic>
            <p:nvPicPr>
              <p:cNvPr id="17" name="pt-cores-versao-principal-jpg2.jpg" descr="pt-cores-versao-principal-jpg2.jpg">
                <a:extLst>
                  <a:ext uri="{FF2B5EF4-FFF2-40B4-BE49-F238E27FC236}">
                    <a16:creationId xmlns:a16="http://schemas.microsoft.com/office/drawing/2014/main" id="{A0774284-3973-459E-9E3C-43CAF2981C62}"/>
                  </a:ext>
                </a:extLst>
              </p:cNvPr>
              <p:cNvPicPr>
                <a:picLocks noChangeAspect="1"/>
              </p:cNvPicPr>
              <p:nvPr/>
            </p:nvPicPr>
            <p:blipFill>
              <a:blip r:embed="rId4"/>
              <a:stretch>
                <a:fillRect/>
              </a:stretch>
            </p:blipFill>
            <p:spPr>
              <a:xfrm>
                <a:off x="15374895" y="224599"/>
                <a:ext cx="1301949" cy="631671"/>
              </a:xfrm>
              <a:prstGeom prst="rect">
                <a:avLst/>
              </a:prstGeom>
              <a:ln w="12700">
                <a:miter lim="400000"/>
              </a:ln>
            </p:spPr>
          </p:pic>
          <p:pic>
            <p:nvPicPr>
              <p:cNvPr id="18" name="Imagem 17">
                <a:extLst>
                  <a:ext uri="{FF2B5EF4-FFF2-40B4-BE49-F238E27FC236}">
                    <a16:creationId xmlns:a16="http://schemas.microsoft.com/office/drawing/2014/main" id="{53C6D5D2-3BF1-4B2A-98F1-D34DD3291E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06626" y="224598"/>
                <a:ext cx="1174597" cy="631672"/>
              </a:xfrm>
              <a:prstGeom prst="rect">
                <a:avLst/>
              </a:prstGeom>
            </p:spPr>
          </p:pic>
          <p:pic>
            <p:nvPicPr>
              <p:cNvPr id="19" name="Imagem 18">
                <a:extLst>
                  <a:ext uri="{FF2B5EF4-FFF2-40B4-BE49-F238E27FC236}">
                    <a16:creationId xmlns:a16="http://schemas.microsoft.com/office/drawing/2014/main" id="{F7B06F9D-261A-4245-AF06-B95ED68D8EF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676844" y="219553"/>
                <a:ext cx="1274701" cy="684979"/>
              </a:xfrm>
              <a:prstGeom prst="rect">
                <a:avLst/>
              </a:prstGeom>
            </p:spPr>
          </p:pic>
        </p:grpSp>
        <p:pic>
          <p:nvPicPr>
            <p:cNvPr id="16" name="Picture 15" descr="Picture 15">
              <a:extLst>
                <a:ext uri="{FF2B5EF4-FFF2-40B4-BE49-F238E27FC236}">
                  <a16:creationId xmlns:a16="http://schemas.microsoft.com/office/drawing/2014/main" id="{82230507-58BD-46A9-990B-79FCC59F9DB9}"/>
                </a:ext>
              </a:extLst>
            </p:cNvPr>
            <p:cNvPicPr>
              <a:picLocks noChangeAspect="1"/>
            </p:cNvPicPr>
            <p:nvPr/>
          </p:nvPicPr>
          <p:blipFill>
            <a:blip r:embed="rId7"/>
            <a:stretch>
              <a:fillRect/>
            </a:stretch>
          </p:blipFill>
          <p:spPr>
            <a:xfrm>
              <a:off x="16992600" y="239072"/>
              <a:ext cx="725893" cy="658036"/>
            </a:xfrm>
            <a:prstGeom prst="rect">
              <a:avLst/>
            </a:prstGeom>
            <a:ln w="12700" cap="flat">
              <a:noFill/>
              <a:miter lim="400000"/>
            </a:ln>
            <a:effectLst/>
          </p:spPr>
        </p:pic>
      </p:grpSp>
    </p:spTree>
    <p:extLst>
      <p:ext uri="{BB962C8B-B14F-4D97-AF65-F5344CB8AC3E}">
        <p14:creationId xmlns:p14="http://schemas.microsoft.com/office/powerpoint/2010/main" val="128739847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89E78809-8AF1-4A43-A5A2-389A6357B931}"/>
              </a:ext>
            </a:extLst>
          </p:cNvPr>
          <p:cNvSpPr/>
          <p:nvPr/>
        </p:nvSpPr>
        <p:spPr>
          <a:xfrm>
            <a:off x="4572000" y="-5313209"/>
            <a:ext cx="9144000" cy="507831"/>
          </a:xfrm>
          <a:prstGeom prst="rect">
            <a:avLst/>
          </a:prstGeom>
        </p:spPr>
        <p:txBody>
          <a:bodyPr>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
        <p:nvSpPr>
          <p:cNvPr id="6" name="Retângulo 5">
            <a:extLst>
              <a:ext uri="{FF2B5EF4-FFF2-40B4-BE49-F238E27FC236}">
                <a16:creationId xmlns:a16="http://schemas.microsoft.com/office/drawing/2014/main" id="{8E8DCB3E-9120-4005-B006-91E31B8E984A}"/>
              </a:ext>
            </a:extLst>
          </p:cNvPr>
          <p:cNvSpPr/>
          <p:nvPr/>
        </p:nvSpPr>
        <p:spPr>
          <a:xfrm>
            <a:off x="13409226" y="1464720"/>
            <a:ext cx="154374" cy="558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pt-PT" sz="27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object 5">
            <a:extLst>
              <a:ext uri="{FF2B5EF4-FFF2-40B4-BE49-F238E27FC236}">
                <a16:creationId xmlns:a16="http://schemas.microsoft.com/office/drawing/2014/main" id="{9589DE9E-42A2-41F7-8B61-DF3EF73835DD}"/>
              </a:ext>
            </a:extLst>
          </p:cNvPr>
          <p:cNvSpPr/>
          <p:nvPr/>
        </p:nvSpPr>
        <p:spPr>
          <a:xfrm>
            <a:off x="533400" y="1036997"/>
            <a:ext cx="1085850" cy="0"/>
          </a:xfrm>
          <a:custGeom>
            <a:avLst/>
            <a:gdLst/>
            <a:ahLst/>
            <a:cxnLst/>
            <a:rect l="l" t="t" r="r" b="b"/>
            <a:pathLst>
              <a:path w="1085850">
                <a:moveTo>
                  <a:pt x="0" y="0"/>
                </a:moveTo>
                <a:lnTo>
                  <a:pt x="1085811" y="0"/>
                </a:lnTo>
              </a:path>
            </a:pathLst>
          </a:custGeom>
          <a:noFill/>
          <a:ln w="9525" cap="flat" cmpd="sng" algn="ctr">
            <a:solidFill>
              <a:srgbClr val="F7BE00">
                <a:shade val="95000"/>
                <a:satMod val="105000"/>
              </a:srgbClr>
            </a:solidFill>
            <a:prstDash val="solid"/>
          </a:ln>
          <a:effectLst/>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233A80"/>
              </a:solidFill>
              <a:effectLst/>
              <a:uLnTx/>
              <a:uFillTx/>
              <a:latin typeface="Arial" panose="020B0604020202020204"/>
              <a:ea typeface="+mn-ea"/>
              <a:cs typeface="+mn-cs"/>
            </a:endParaRPr>
          </a:p>
        </p:txBody>
      </p:sp>
      <p:sp>
        <p:nvSpPr>
          <p:cNvPr id="48" name="object 10">
            <a:extLst>
              <a:ext uri="{FF2B5EF4-FFF2-40B4-BE49-F238E27FC236}">
                <a16:creationId xmlns:a16="http://schemas.microsoft.com/office/drawing/2014/main" id="{D79C15F4-61FF-488F-9C1F-F653AD4A6B4E}"/>
              </a:ext>
            </a:extLst>
          </p:cNvPr>
          <p:cNvSpPr txBox="1"/>
          <p:nvPr/>
        </p:nvSpPr>
        <p:spPr>
          <a:xfrm>
            <a:off x="533400" y="580071"/>
            <a:ext cx="381635" cy="289823"/>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pt-PT" sz="1800" b="1" i="0" u="none" strike="noStrike" kern="0" cap="none" spc="35" normalizeH="0" baseline="0" noProof="0">
                <a:ln>
                  <a:noFill/>
                </a:ln>
                <a:solidFill>
                  <a:srgbClr val="E5004E"/>
                </a:solidFill>
                <a:effectLst/>
                <a:uLnTx/>
                <a:uFillTx/>
                <a:latin typeface="Arial" panose="020B0604020202020204" pitchFamily="34" charset="0"/>
                <a:cs typeface="Arial" panose="020B0604020202020204" pitchFamily="34" charset="0"/>
              </a:rPr>
              <a:t>07</a:t>
            </a:r>
            <a:endParaRPr kumimoji="0" lang="pt-PT" sz="1800" b="0" i="0" u="none" strike="noStrike" kern="0" cap="none" spc="0" normalizeH="0" baseline="0" noProof="0">
              <a:ln>
                <a:noFill/>
              </a:ln>
              <a:solidFill>
                <a:srgbClr val="E5004E"/>
              </a:solidFill>
              <a:effectLst/>
              <a:uLnTx/>
              <a:uFillTx/>
              <a:latin typeface="Arial" panose="020B0604020202020204" pitchFamily="34" charset="0"/>
              <a:cs typeface="Arial" panose="020B0604020202020204" pitchFamily="34" charset="0"/>
            </a:endParaRPr>
          </a:p>
        </p:txBody>
      </p:sp>
      <p:sp>
        <p:nvSpPr>
          <p:cNvPr id="2" name="CaixaDeTexto 1">
            <a:extLst>
              <a:ext uri="{FF2B5EF4-FFF2-40B4-BE49-F238E27FC236}">
                <a16:creationId xmlns:a16="http://schemas.microsoft.com/office/drawing/2014/main" id="{DD1A3C0D-947C-487D-9DD6-6175CA68B448}"/>
              </a:ext>
            </a:extLst>
          </p:cNvPr>
          <p:cNvSpPr txBox="1"/>
          <p:nvPr/>
        </p:nvSpPr>
        <p:spPr>
          <a:xfrm>
            <a:off x="2667000" y="1464720"/>
            <a:ext cx="12954000" cy="1077218"/>
          </a:xfrm>
          <a:prstGeom prst="rect">
            <a:avLst/>
          </a:prstGeom>
          <a:noFill/>
        </p:spPr>
        <p:txBody>
          <a:bodyPr wrap="square" rtlCol="0">
            <a:spAutoFit/>
          </a:bodyPr>
          <a:lstStyle/>
          <a:p>
            <a:pPr algn="ctr"/>
            <a:r>
              <a:rPr lang="pt-PT" sz="3200" b="1">
                <a:solidFill>
                  <a:srgbClr val="223980"/>
                </a:solidFill>
              </a:rPr>
              <a:t>Sensibilidade: promover a capacidade de pensar sobre o que está na mente da criança, a perspetiva dos outros e a empatia</a:t>
            </a:r>
            <a:endParaRPr lang="en-US" sz="3200" b="1" kern="1200">
              <a:solidFill>
                <a:srgbClr val="223980"/>
              </a:solidFill>
              <a:latin typeface="Helvetica Neue" panose="02000503000000020004" pitchFamily="2"/>
            </a:endParaRPr>
          </a:p>
        </p:txBody>
      </p:sp>
      <p:sp>
        <p:nvSpPr>
          <p:cNvPr id="10" name="CaixaDeTexto 9">
            <a:extLst>
              <a:ext uri="{FF2B5EF4-FFF2-40B4-BE49-F238E27FC236}">
                <a16:creationId xmlns:a16="http://schemas.microsoft.com/office/drawing/2014/main" id="{5BD207BF-A992-4669-8F68-9BDE868F1EE7}"/>
              </a:ext>
            </a:extLst>
          </p:cNvPr>
          <p:cNvSpPr txBox="1"/>
          <p:nvPr/>
        </p:nvSpPr>
        <p:spPr>
          <a:xfrm>
            <a:off x="1409700" y="3114706"/>
            <a:ext cx="15468600" cy="5171737"/>
          </a:xfrm>
          <a:prstGeom prst="rect">
            <a:avLst/>
          </a:prstGeom>
          <a:noFill/>
        </p:spPr>
        <p:txBody>
          <a:bodyPr wrap="square" rtlCol="0">
            <a:spAutoFit/>
          </a:bodyPr>
          <a:lstStyle/>
          <a:p>
            <a:pPr algn="l">
              <a:lnSpc>
                <a:spcPct val="150000"/>
              </a:lnSpc>
            </a:pPr>
            <a:r>
              <a:rPr lang="pt-PT" sz="3200">
                <a:solidFill>
                  <a:srgbClr val="223980"/>
                </a:solidFill>
              </a:rPr>
              <a:t>“Acho que a </a:t>
            </a:r>
            <a:r>
              <a:rPr lang="pt-PT" sz="3200" err="1">
                <a:solidFill>
                  <a:srgbClr val="223980"/>
                </a:solidFill>
              </a:rPr>
              <a:t>Jenna</a:t>
            </a:r>
            <a:r>
              <a:rPr lang="pt-PT" sz="3200">
                <a:solidFill>
                  <a:srgbClr val="223980"/>
                </a:solidFill>
              </a:rPr>
              <a:t> (9 anos) passou tanto tempo em autodefesa e a cuidar de si própria que nunca aprendeu a ver as coisas do ponto de vista dos outros. Ela não desenvolveu isso quando era pequena. Mesmo em coisas como histórias… quando lhe perguntamos ‘o que achas que vai acontecer a seguir?’ ou ‘porque é que aquela personagem está a pensar isso?’, ela não faz ideia — não acompanha os motivos das ações das pessoas, nem como se sentem. Por isso, lemos muitas histórias juntas e eu vou conversando com ela sobre o que está a acontecer.”</a:t>
            </a:r>
            <a:endParaRPr lang="pt-PT" sz="3200" kern="1200">
              <a:solidFill>
                <a:srgbClr val="223980"/>
              </a:solidFill>
              <a:latin typeface="Helvetica Neue" panose="02000503000000020004" pitchFamily="2"/>
            </a:endParaRPr>
          </a:p>
        </p:txBody>
      </p:sp>
      <p:pic>
        <p:nvPicPr>
          <p:cNvPr id="13" name="Imagem 12">
            <a:extLst>
              <a:ext uri="{FF2B5EF4-FFF2-40B4-BE49-F238E27FC236}">
                <a16:creationId xmlns:a16="http://schemas.microsoft.com/office/drawing/2014/main" id="{896A4F13-2070-419B-BBA1-0C435D4D81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57" y="9752165"/>
            <a:ext cx="18288000" cy="536269"/>
          </a:xfrm>
          <a:prstGeom prst="rect">
            <a:avLst/>
          </a:prstGeom>
        </p:spPr>
      </p:pic>
      <p:grpSp>
        <p:nvGrpSpPr>
          <p:cNvPr id="14" name="Agrupar 13">
            <a:extLst>
              <a:ext uri="{FF2B5EF4-FFF2-40B4-BE49-F238E27FC236}">
                <a16:creationId xmlns:a16="http://schemas.microsoft.com/office/drawing/2014/main" id="{8A9AA8C6-9DBA-4FC6-AF38-2561CCA0C8F7}"/>
              </a:ext>
            </a:extLst>
          </p:cNvPr>
          <p:cNvGrpSpPr/>
          <p:nvPr/>
        </p:nvGrpSpPr>
        <p:grpSpPr>
          <a:xfrm>
            <a:off x="13006864" y="239072"/>
            <a:ext cx="4711629" cy="692113"/>
            <a:chOff x="13006864" y="239072"/>
            <a:chExt cx="4711629" cy="692113"/>
          </a:xfrm>
        </p:grpSpPr>
        <p:grpSp>
          <p:nvGrpSpPr>
            <p:cNvPr id="15" name="Agrupar 14">
              <a:extLst>
                <a:ext uri="{FF2B5EF4-FFF2-40B4-BE49-F238E27FC236}">
                  <a16:creationId xmlns:a16="http://schemas.microsoft.com/office/drawing/2014/main" id="{CF5AD162-C9CE-4211-959C-106E0437FA38}"/>
                </a:ext>
              </a:extLst>
            </p:cNvPr>
            <p:cNvGrpSpPr/>
            <p:nvPr/>
          </p:nvGrpSpPr>
          <p:grpSpPr>
            <a:xfrm>
              <a:off x="13006864" y="246206"/>
              <a:ext cx="3844919" cy="684979"/>
              <a:chOff x="14106626" y="219553"/>
              <a:chExt cx="3844919" cy="684979"/>
            </a:xfrm>
          </p:grpSpPr>
          <p:pic>
            <p:nvPicPr>
              <p:cNvPr id="17" name="pt-cores-versao-principal-jpg2.jpg" descr="pt-cores-versao-principal-jpg2.jpg">
                <a:extLst>
                  <a:ext uri="{FF2B5EF4-FFF2-40B4-BE49-F238E27FC236}">
                    <a16:creationId xmlns:a16="http://schemas.microsoft.com/office/drawing/2014/main" id="{070097A9-3556-40A5-80C6-572C059CF1C9}"/>
                  </a:ext>
                </a:extLst>
              </p:cNvPr>
              <p:cNvPicPr>
                <a:picLocks noChangeAspect="1"/>
              </p:cNvPicPr>
              <p:nvPr/>
            </p:nvPicPr>
            <p:blipFill>
              <a:blip r:embed="rId4"/>
              <a:stretch>
                <a:fillRect/>
              </a:stretch>
            </p:blipFill>
            <p:spPr>
              <a:xfrm>
                <a:off x="15374895" y="224599"/>
                <a:ext cx="1301949" cy="631671"/>
              </a:xfrm>
              <a:prstGeom prst="rect">
                <a:avLst/>
              </a:prstGeom>
              <a:ln w="12700">
                <a:miter lim="400000"/>
              </a:ln>
            </p:spPr>
          </p:pic>
          <p:pic>
            <p:nvPicPr>
              <p:cNvPr id="18" name="Imagem 17">
                <a:extLst>
                  <a:ext uri="{FF2B5EF4-FFF2-40B4-BE49-F238E27FC236}">
                    <a16:creationId xmlns:a16="http://schemas.microsoft.com/office/drawing/2014/main" id="{FD1F5CE5-9603-45F5-8B2B-453279BB5B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06626" y="224598"/>
                <a:ext cx="1174597" cy="631672"/>
              </a:xfrm>
              <a:prstGeom prst="rect">
                <a:avLst/>
              </a:prstGeom>
            </p:spPr>
          </p:pic>
          <p:pic>
            <p:nvPicPr>
              <p:cNvPr id="19" name="Imagem 18">
                <a:extLst>
                  <a:ext uri="{FF2B5EF4-FFF2-40B4-BE49-F238E27FC236}">
                    <a16:creationId xmlns:a16="http://schemas.microsoft.com/office/drawing/2014/main" id="{0C6092D0-E46B-4F57-89A0-1E62B41D71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676844" y="219553"/>
                <a:ext cx="1274701" cy="684979"/>
              </a:xfrm>
              <a:prstGeom prst="rect">
                <a:avLst/>
              </a:prstGeom>
            </p:spPr>
          </p:pic>
        </p:grpSp>
        <p:pic>
          <p:nvPicPr>
            <p:cNvPr id="16" name="Picture 15" descr="Picture 15">
              <a:extLst>
                <a:ext uri="{FF2B5EF4-FFF2-40B4-BE49-F238E27FC236}">
                  <a16:creationId xmlns:a16="http://schemas.microsoft.com/office/drawing/2014/main" id="{6284BFAC-D075-4832-8686-7D4A463678F4}"/>
                </a:ext>
              </a:extLst>
            </p:cNvPr>
            <p:cNvPicPr>
              <a:picLocks noChangeAspect="1"/>
            </p:cNvPicPr>
            <p:nvPr/>
          </p:nvPicPr>
          <p:blipFill>
            <a:blip r:embed="rId7"/>
            <a:stretch>
              <a:fillRect/>
            </a:stretch>
          </p:blipFill>
          <p:spPr>
            <a:xfrm>
              <a:off x="16992600" y="239072"/>
              <a:ext cx="725893" cy="658036"/>
            </a:xfrm>
            <a:prstGeom prst="rect">
              <a:avLst/>
            </a:prstGeom>
            <a:ln w="12700" cap="flat">
              <a:noFill/>
              <a:miter lim="400000"/>
            </a:ln>
            <a:effectLst/>
          </p:spPr>
        </p:pic>
      </p:grpSp>
    </p:spTree>
    <p:extLst>
      <p:ext uri="{BB962C8B-B14F-4D97-AF65-F5344CB8AC3E}">
        <p14:creationId xmlns:p14="http://schemas.microsoft.com/office/powerpoint/2010/main" val="36957798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89E78809-8AF1-4A43-A5A2-389A6357B931}"/>
              </a:ext>
            </a:extLst>
          </p:cNvPr>
          <p:cNvSpPr/>
          <p:nvPr/>
        </p:nvSpPr>
        <p:spPr>
          <a:xfrm>
            <a:off x="4572000" y="-5313209"/>
            <a:ext cx="9144000" cy="507831"/>
          </a:xfrm>
          <a:prstGeom prst="rect">
            <a:avLst/>
          </a:prstGeom>
        </p:spPr>
        <p:txBody>
          <a:bodyPr>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
        <p:nvSpPr>
          <p:cNvPr id="6" name="Retângulo 5">
            <a:extLst>
              <a:ext uri="{FF2B5EF4-FFF2-40B4-BE49-F238E27FC236}">
                <a16:creationId xmlns:a16="http://schemas.microsoft.com/office/drawing/2014/main" id="{8E8DCB3E-9120-4005-B006-91E31B8E984A}"/>
              </a:ext>
            </a:extLst>
          </p:cNvPr>
          <p:cNvSpPr/>
          <p:nvPr/>
        </p:nvSpPr>
        <p:spPr>
          <a:xfrm>
            <a:off x="13409226" y="1464720"/>
            <a:ext cx="154374" cy="558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pt-PT" sz="27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object 5">
            <a:extLst>
              <a:ext uri="{FF2B5EF4-FFF2-40B4-BE49-F238E27FC236}">
                <a16:creationId xmlns:a16="http://schemas.microsoft.com/office/drawing/2014/main" id="{9589DE9E-42A2-41F7-8B61-DF3EF73835DD}"/>
              </a:ext>
            </a:extLst>
          </p:cNvPr>
          <p:cNvSpPr/>
          <p:nvPr/>
        </p:nvSpPr>
        <p:spPr>
          <a:xfrm>
            <a:off x="533400" y="1036997"/>
            <a:ext cx="1085850" cy="0"/>
          </a:xfrm>
          <a:custGeom>
            <a:avLst/>
            <a:gdLst/>
            <a:ahLst/>
            <a:cxnLst/>
            <a:rect l="l" t="t" r="r" b="b"/>
            <a:pathLst>
              <a:path w="1085850">
                <a:moveTo>
                  <a:pt x="0" y="0"/>
                </a:moveTo>
                <a:lnTo>
                  <a:pt x="1085811" y="0"/>
                </a:lnTo>
              </a:path>
            </a:pathLst>
          </a:custGeom>
          <a:noFill/>
          <a:ln w="9525" cap="flat" cmpd="sng" algn="ctr">
            <a:solidFill>
              <a:srgbClr val="F7BE00">
                <a:shade val="95000"/>
                <a:satMod val="105000"/>
              </a:srgbClr>
            </a:solidFill>
            <a:prstDash val="solid"/>
          </a:ln>
          <a:effectLst/>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233A80"/>
              </a:solidFill>
              <a:effectLst/>
              <a:uLnTx/>
              <a:uFillTx/>
              <a:latin typeface="Arial" panose="020B0604020202020204"/>
              <a:ea typeface="+mn-ea"/>
              <a:cs typeface="+mn-cs"/>
            </a:endParaRPr>
          </a:p>
        </p:txBody>
      </p:sp>
      <p:sp>
        <p:nvSpPr>
          <p:cNvPr id="48" name="object 10">
            <a:extLst>
              <a:ext uri="{FF2B5EF4-FFF2-40B4-BE49-F238E27FC236}">
                <a16:creationId xmlns:a16="http://schemas.microsoft.com/office/drawing/2014/main" id="{D79C15F4-61FF-488F-9C1F-F653AD4A6B4E}"/>
              </a:ext>
            </a:extLst>
          </p:cNvPr>
          <p:cNvSpPr txBox="1"/>
          <p:nvPr/>
        </p:nvSpPr>
        <p:spPr>
          <a:xfrm>
            <a:off x="533400" y="580071"/>
            <a:ext cx="381635" cy="289823"/>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pt-PT" sz="1800" b="1" i="0" u="none" strike="noStrike" kern="0" cap="none" spc="35" normalizeH="0" baseline="0" noProof="0">
                <a:ln>
                  <a:noFill/>
                </a:ln>
                <a:solidFill>
                  <a:srgbClr val="E5004E"/>
                </a:solidFill>
                <a:effectLst/>
                <a:uLnTx/>
                <a:uFillTx/>
                <a:latin typeface="Arial" panose="020B0604020202020204" pitchFamily="34" charset="0"/>
                <a:cs typeface="Arial" panose="020B0604020202020204" pitchFamily="34" charset="0"/>
              </a:rPr>
              <a:t>07</a:t>
            </a:r>
            <a:endParaRPr kumimoji="0" lang="pt-PT" sz="1800" b="0" i="0" u="none" strike="noStrike" kern="0" cap="none" spc="0" normalizeH="0" baseline="0" noProof="0">
              <a:ln>
                <a:noFill/>
              </a:ln>
              <a:solidFill>
                <a:srgbClr val="E5004E"/>
              </a:solidFill>
              <a:effectLst/>
              <a:uLnTx/>
              <a:uFillTx/>
              <a:latin typeface="Arial" panose="020B0604020202020204" pitchFamily="34" charset="0"/>
              <a:cs typeface="Arial" panose="020B0604020202020204" pitchFamily="34" charset="0"/>
            </a:endParaRPr>
          </a:p>
        </p:txBody>
      </p:sp>
      <p:sp>
        <p:nvSpPr>
          <p:cNvPr id="2" name="CaixaDeTexto 1">
            <a:extLst>
              <a:ext uri="{FF2B5EF4-FFF2-40B4-BE49-F238E27FC236}">
                <a16:creationId xmlns:a16="http://schemas.microsoft.com/office/drawing/2014/main" id="{DD1A3C0D-947C-487D-9DD6-6175CA68B448}"/>
              </a:ext>
            </a:extLst>
          </p:cNvPr>
          <p:cNvSpPr txBox="1"/>
          <p:nvPr/>
        </p:nvSpPr>
        <p:spPr>
          <a:xfrm>
            <a:off x="2667000" y="1464720"/>
            <a:ext cx="12954000" cy="1077218"/>
          </a:xfrm>
          <a:prstGeom prst="rect">
            <a:avLst/>
          </a:prstGeom>
          <a:noFill/>
        </p:spPr>
        <p:txBody>
          <a:bodyPr wrap="square" rtlCol="0">
            <a:spAutoFit/>
          </a:bodyPr>
          <a:lstStyle/>
          <a:p>
            <a:pPr algn="ctr"/>
            <a:r>
              <a:rPr lang="pt-PT" sz="3200" b="1">
                <a:solidFill>
                  <a:srgbClr val="223980"/>
                </a:solidFill>
              </a:rPr>
              <a:t>Sensibilidade: usar um Livro de Experiências para tornar seguro pensar e recordar</a:t>
            </a:r>
            <a:endParaRPr lang="pt-PT" sz="3200">
              <a:solidFill>
                <a:srgbClr val="223980"/>
              </a:solidFill>
            </a:endParaRPr>
          </a:p>
        </p:txBody>
      </p:sp>
      <p:sp>
        <p:nvSpPr>
          <p:cNvPr id="10" name="CaixaDeTexto 9">
            <a:extLst>
              <a:ext uri="{FF2B5EF4-FFF2-40B4-BE49-F238E27FC236}">
                <a16:creationId xmlns:a16="http://schemas.microsoft.com/office/drawing/2014/main" id="{5BD207BF-A992-4669-8F68-9BDE868F1EE7}"/>
              </a:ext>
            </a:extLst>
          </p:cNvPr>
          <p:cNvSpPr txBox="1"/>
          <p:nvPr/>
        </p:nvSpPr>
        <p:spPr>
          <a:xfrm>
            <a:off x="1409700" y="3114706"/>
            <a:ext cx="15468600" cy="4433073"/>
          </a:xfrm>
          <a:prstGeom prst="rect">
            <a:avLst/>
          </a:prstGeom>
          <a:noFill/>
        </p:spPr>
        <p:txBody>
          <a:bodyPr wrap="square" rtlCol="0">
            <a:spAutoFit/>
          </a:bodyPr>
          <a:lstStyle/>
          <a:p>
            <a:pPr algn="l">
              <a:lnSpc>
                <a:spcPct val="150000"/>
              </a:lnSpc>
            </a:pPr>
            <a:r>
              <a:rPr lang="pt-PT" sz="3200">
                <a:solidFill>
                  <a:srgbClr val="223980"/>
                </a:solidFill>
              </a:rPr>
              <a:t>“A Paula (8 anos) não conseguia lembrar-se — ou não queria lembrar-se — do que tinha acontecido naquela manhã, no dia anterior ou na semana passada, e também não conseguia antecipar ‘a próxima semana’. Por isso, começámos a fazer juntas um Livro de Experiências – todos os dias escrevíamos o que tinha acontecido e como ela se tinha sentido. Isso ajudou-a a refletir sobre o decorrer de cada dia, sobre o passado recente e a desenvolver a sua capacidade de recordar.”</a:t>
            </a:r>
            <a:endParaRPr lang="pt-PT" sz="3200" kern="1200">
              <a:solidFill>
                <a:srgbClr val="223980"/>
              </a:solidFill>
              <a:latin typeface="Helvetica Neue" panose="02000503000000020004" pitchFamily="2"/>
            </a:endParaRPr>
          </a:p>
        </p:txBody>
      </p:sp>
      <p:pic>
        <p:nvPicPr>
          <p:cNvPr id="13" name="Imagem 12">
            <a:extLst>
              <a:ext uri="{FF2B5EF4-FFF2-40B4-BE49-F238E27FC236}">
                <a16:creationId xmlns:a16="http://schemas.microsoft.com/office/drawing/2014/main" id="{A99287B8-BE30-4B8C-813E-7610F4C980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57" y="9752165"/>
            <a:ext cx="18288000" cy="536269"/>
          </a:xfrm>
          <a:prstGeom prst="rect">
            <a:avLst/>
          </a:prstGeom>
        </p:spPr>
      </p:pic>
      <p:grpSp>
        <p:nvGrpSpPr>
          <p:cNvPr id="14" name="Agrupar 13">
            <a:extLst>
              <a:ext uri="{FF2B5EF4-FFF2-40B4-BE49-F238E27FC236}">
                <a16:creationId xmlns:a16="http://schemas.microsoft.com/office/drawing/2014/main" id="{0CC7ED0D-3472-4515-B0B9-B20B7D5774A1}"/>
              </a:ext>
            </a:extLst>
          </p:cNvPr>
          <p:cNvGrpSpPr/>
          <p:nvPr/>
        </p:nvGrpSpPr>
        <p:grpSpPr>
          <a:xfrm>
            <a:off x="13006864" y="239072"/>
            <a:ext cx="4711629" cy="692113"/>
            <a:chOff x="13006864" y="239072"/>
            <a:chExt cx="4711629" cy="692113"/>
          </a:xfrm>
        </p:grpSpPr>
        <p:grpSp>
          <p:nvGrpSpPr>
            <p:cNvPr id="15" name="Agrupar 14">
              <a:extLst>
                <a:ext uri="{FF2B5EF4-FFF2-40B4-BE49-F238E27FC236}">
                  <a16:creationId xmlns:a16="http://schemas.microsoft.com/office/drawing/2014/main" id="{B5B19825-456C-439A-9FF0-6F9D82DC9DF5}"/>
                </a:ext>
              </a:extLst>
            </p:cNvPr>
            <p:cNvGrpSpPr/>
            <p:nvPr/>
          </p:nvGrpSpPr>
          <p:grpSpPr>
            <a:xfrm>
              <a:off x="13006864" y="246206"/>
              <a:ext cx="3844919" cy="684979"/>
              <a:chOff x="14106626" y="219553"/>
              <a:chExt cx="3844919" cy="684979"/>
            </a:xfrm>
          </p:grpSpPr>
          <p:pic>
            <p:nvPicPr>
              <p:cNvPr id="17" name="pt-cores-versao-principal-jpg2.jpg" descr="pt-cores-versao-principal-jpg2.jpg">
                <a:extLst>
                  <a:ext uri="{FF2B5EF4-FFF2-40B4-BE49-F238E27FC236}">
                    <a16:creationId xmlns:a16="http://schemas.microsoft.com/office/drawing/2014/main" id="{64CB0FF7-D27F-4F5C-8855-946D8A59D9A0}"/>
                  </a:ext>
                </a:extLst>
              </p:cNvPr>
              <p:cNvPicPr>
                <a:picLocks noChangeAspect="1"/>
              </p:cNvPicPr>
              <p:nvPr/>
            </p:nvPicPr>
            <p:blipFill>
              <a:blip r:embed="rId4"/>
              <a:stretch>
                <a:fillRect/>
              </a:stretch>
            </p:blipFill>
            <p:spPr>
              <a:xfrm>
                <a:off x="15374895" y="224599"/>
                <a:ext cx="1301949" cy="631671"/>
              </a:xfrm>
              <a:prstGeom prst="rect">
                <a:avLst/>
              </a:prstGeom>
              <a:ln w="12700">
                <a:miter lim="400000"/>
              </a:ln>
            </p:spPr>
          </p:pic>
          <p:pic>
            <p:nvPicPr>
              <p:cNvPr id="18" name="Imagem 17">
                <a:extLst>
                  <a:ext uri="{FF2B5EF4-FFF2-40B4-BE49-F238E27FC236}">
                    <a16:creationId xmlns:a16="http://schemas.microsoft.com/office/drawing/2014/main" id="{F97B7DFD-2B29-4E3C-A65B-FA63798DD5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06626" y="224598"/>
                <a:ext cx="1174597" cy="631672"/>
              </a:xfrm>
              <a:prstGeom prst="rect">
                <a:avLst/>
              </a:prstGeom>
            </p:spPr>
          </p:pic>
          <p:pic>
            <p:nvPicPr>
              <p:cNvPr id="19" name="Imagem 18">
                <a:extLst>
                  <a:ext uri="{FF2B5EF4-FFF2-40B4-BE49-F238E27FC236}">
                    <a16:creationId xmlns:a16="http://schemas.microsoft.com/office/drawing/2014/main" id="{3198092C-2C5E-4FCD-9873-23B67EA8F9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676844" y="219553"/>
                <a:ext cx="1274701" cy="684979"/>
              </a:xfrm>
              <a:prstGeom prst="rect">
                <a:avLst/>
              </a:prstGeom>
            </p:spPr>
          </p:pic>
        </p:grpSp>
        <p:pic>
          <p:nvPicPr>
            <p:cNvPr id="16" name="Picture 15" descr="Picture 15">
              <a:extLst>
                <a:ext uri="{FF2B5EF4-FFF2-40B4-BE49-F238E27FC236}">
                  <a16:creationId xmlns:a16="http://schemas.microsoft.com/office/drawing/2014/main" id="{615E9985-D3BF-4E57-B358-4DE64011090C}"/>
                </a:ext>
              </a:extLst>
            </p:cNvPr>
            <p:cNvPicPr>
              <a:picLocks noChangeAspect="1"/>
            </p:cNvPicPr>
            <p:nvPr/>
          </p:nvPicPr>
          <p:blipFill>
            <a:blip r:embed="rId7"/>
            <a:stretch>
              <a:fillRect/>
            </a:stretch>
          </p:blipFill>
          <p:spPr>
            <a:xfrm>
              <a:off x="16992600" y="239072"/>
              <a:ext cx="725893" cy="658036"/>
            </a:xfrm>
            <a:prstGeom prst="rect">
              <a:avLst/>
            </a:prstGeom>
            <a:ln w="12700" cap="flat">
              <a:noFill/>
              <a:miter lim="400000"/>
            </a:ln>
            <a:effectLst/>
          </p:spPr>
        </p:pic>
      </p:grpSp>
    </p:spTree>
    <p:extLst>
      <p:ext uri="{BB962C8B-B14F-4D97-AF65-F5344CB8AC3E}">
        <p14:creationId xmlns:p14="http://schemas.microsoft.com/office/powerpoint/2010/main" val="156602770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89E78809-8AF1-4A43-A5A2-389A6357B931}"/>
              </a:ext>
            </a:extLst>
          </p:cNvPr>
          <p:cNvSpPr/>
          <p:nvPr/>
        </p:nvSpPr>
        <p:spPr>
          <a:xfrm>
            <a:off x="4572000" y="-5313209"/>
            <a:ext cx="9144000" cy="507831"/>
          </a:xfrm>
          <a:prstGeom prst="rect">
            <a:avLst/>
          </a:prstGeom>
        </p:spPr>
        <p:txBody>
          <a:bodyPr>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
        <p:nvSpPr>
          <p:cNvPr id="6" name="Retângulo 5">
            <a:extLst>
              <a:ext uri="{FF2B5EF4-FFF2-40B4-BE49-F238E27FC236}">
                <a16:creationId xmlns:a16="http://schemas.microsoft.com/office/drawing/2014/main" id="{8E8DCB3E-9120-4005-B006-91E31B8E984A}"/>
              </a:ext>
            </a:extLst>
          </p:cNvPr>
          <p:cNvSpPr/>
          <p:nvPr/>
        </p:nvSpPr>
        <p:spPr>
          <a:xfrm>
            <a:off x="13409226" y="1464720"/>
            <a:ext cx="154374" cy="558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pt-PT" sz="27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object 5">
            <a:extLst>
              <a:ext uri="{FF2B5EF4-FFF2-40B4-BE49-F238E27FC236}">
                <a16:creationId xmlns:a16="http://schemas.microsoft.com/office/drawing/2014/main" id="{9589DE9E-42A2-41F7-8B61-DF3EF73835DD}"/>
              </a:ext>
            </a:extLst>
          </p:cNvPr>
          <p:cNvSpPr/>
          <p:nvPr/>
        </p:nvSpPr>
        <p:spPr>
          <a:xfrm>
            <a:off x="533400" y="1036997"/>
            <a:ext cx="1085850" cy="0"/>
          </a:xfrm>
          <a:custGeom>
            <a:avLst/>
            <a:gdLst/>
            <a:ahLst/>
            <a:cxnLst/>
            <a:rect l="l" t="t" r="r" b="b"/>
            <a:pathLst>
              <a:path w="1085850">
                <a:moveTo>
                  <a:pt x="0" y="0"/>
                </a:moveTo>
                <a:lnTo>
                  <a:pt x="1085811" y="0"/>
                </a:lnTo>
              </a:path>
            </a:pathLst>
          </a:custGeom>
          <a:noFill/>
          <a:ln w="9525" cap="flat" cmpd="sng" algn="ctr">
            <a:solidFill>
              <a:srgbClr val="F7BE00">
                <a:shade val="95000"/>
                <a:satMod val="105000"/>
              </a:srgbClr>
            </a:solidFill>
            <a:prstDash val="solid"/>
          </a:ln>
          <a:effectLst/>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233A80"/>
              </a:solidFill>
              <a:effectLst/>
              <a:uLnTx/>
              <a:uFillTx/>
              <a:latin typeface="Arial" panose="020B0604020202020204"/>
              <a:ea typeface="+mn-ea"/>
              <a:cs typeface="+mn-cs"/>
            </a:endParaRPr>
          </a:p>
        </p:txBody>
      </p:sp>
      <p:sp>
        <p:nvSpPr>
          <p:cNvPr id="48" name="object 10">
            <a:extLst>
              <a:ext uri="{FF2B5EF4-FFF2-40B4-BE49-F238E27FC236}">
                <a16:creationId xmlns:a16="http://schemas.microsoft.com/office/drawing/2014/main" id="{D79C15F4-61FF-488F-9C1F-F653AD4A6B4E}"/>
              </a:ext>
            </a:extLst>
          </p:cNvPr>
          <p:cNvSpPr txBox="1"/>
          <p:nvPr/>
        </p:nvSpPr>
        <p:spPr>
          <a:xfrm>
            <a:off x="533400" y="580071"/>
            <a:ext cx="381635" cy="289823"/>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pt-PT" sz="1800" b="1" i="0" u="none" strike="noStrike" kern="0" cap="none" spc="35" normalizeH="0" baseline="0" noProof="0">
                <a:ln>
                  <a:noFill/>
                </a:ln>
                <a:solidFill>
                  <a:srgbClr val="E5004E"/>
                </a:solidFill>
                <a:effectLst/>
                <a:uLnTx/>
                <a:uFillTx/>
                <a:latin typeface="Arial" panose="020B0604020202020204" pitchFamily="34" charset="0"/>
                <a:cs typeface="Arial" panose="020B0604020202020204" pitchFamily="34" charset="0"/>
              </a:rPr>
              <a:t>08</a:t>
            </a:r>
            <a:endParaRPr kumimoji="0" lang="pt-PT" sz="1800" b="0" i="0" u="none" strike="noStrike" kern="0" cap="none" spc="0" normalizeH="0" baseline="0" noProof="0">
              <a:ln>
                <a:noFill/>
              </a:ln>
              <a:solidFill>
                <a:srgbClr val="E5004E"/>
              </a:solidFill>
              <a:effectLst/>
              <a:uLnTx/>
              <a:uFillTx/>
              <a:latin typeface="Arial" panose="020B0604020202020204" pitchFamily="34" charset="0"/>
              <a:cs typeface="Arial" panose="020B0604020202020204" pitchFamily="34" charset="0"/>
            </a:endParaRPr>
          </a:p>
        </p:txBody>
      </p:sp>
      <p:sp>
        <p:nvSpPr>
          <p:cNvPr id="14" name="CaixaDeTexto 13">
            <a:extLst>
              <a:ext uri="{FF2B5EF4-FFF2-40B4-BE49-F238E27FC236}">
                <a16:creationId xmlns:a16="http://schemas.microsoft.com/office/drawing/2014/main" id="{4436E42E-32BF-49B4-BA13-9AD36E1C98C2}"/>
              </a:ext>
            </a:extLst>
          </p:cNvPr>
          <p:cNvSpPr txBox="1"/>
          <p:nvPr/>
        </p:nvSpPr>
        <p:spPr>
          <a:xfrm>
            <a:off x="7924800" y="1208869"/>
            <a:ext cx="2438400" cy="584775"/>
          </a:xfrm>
          <a:prstGeom prst="rect">
            <a:avLst/>
          </a:prstGeom>
          <a:noFill/>
        </p:spPr>
        <p:txBody>
          <a:bodyPr wrap="square" rtlCol="0">
            <a:spAutoFit/>
          </a:bodyPr>
          <a:lstStyle/>
          <a:p>
            <a:pPr algn="ctr"/>
            <a:r>
              <a:rPr lang="pt-PT" sz="3200" b="1">
                <a:solidFill>
                  <a:srgbClr val="223980"/>
                </a:solidFill>
              </a:rPr>
              <a:t>Aceitação </a:t>
            </a:r>
            <a:endParaRPr lang="en-US" sz="3200" b="1" kern="1200">
              <a:solidFill>
                <a:srgbClr val="223980"/>
              </a:solidFill>
              <a:latin typeface="Helvetica Neue" panose="02000503000000020004" pitchFamily="2"/>
            </a:endParaRPr>
          </a:p>
        </p:txBody>
      </p:sp>
      <p:pic>
        <p:nvPicPr>
          <p:cNvPr id="7" name="Imagem 6">
            <a:extLst>
              <a:ext uri="{FF2B5EF4-FFF2-40B4-BE49-F238E27FC236}">
                <a16:creationId xmlns:a16="http://schemas.microsoft.com/office/drawing/2014/main" id="{EC7B11FF-4EEE-4185-BD95-4A434E12E1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8085" y="2390748"/>
            <a:ext cx="11591830" cy="6687383"/>
          </a:xfrm>
          <a:prstGeom prst="rect">
            <a:avLst/>
          </a:prstGeom>
        </p:spPr>
      </p:pic>
      <p:pic>
        <p:nvPicPr>
          <p:cNvPr id="13" name="Imagem 12">
            <a:extLst>
              <a:ext uri="{FF2B5EF4-FFF2-40B4-BE49-F238E27FC236}">
                <a16:creationId xmlns:a16="http://schemas.microsoft.com/office/drawing/2014/main" id="{4B234438-7EA9-4B6B-99C5-ABBC025DE2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57" y="9752165"/>
            <a:ext cx="18288000" cy="536269"/>
          </a:xfrm>
          <a:prstGeom prst="rect">
            <a:avLst/>
          </a:prstGeom>
        </p:spPr>
      </p:pic>
      <p:grpSp>
        <p:nvGrpSpPr>
          <p:cNvPr id="15" name="Agrupar 14">
            <a:extLst>
              <a:ext uri="{FF2B5EF4-FFF2-40B4-BE49-F238E27FC236}">
                <a16:creationId xmlns:a16="http://schemas.microsoft.com/office/drawing/2014/main" id="{01A7CAFD-2B20-4380-B1B1-674B7100B187}"/>
              </a:ext>
            </a:extLst>
          </p:cNvPr>
          <p:cNvGrpSpPr/>
          <p:nvPr/>
        </p:nvGrpSpPr>
        <p:grpSpPr>
          <a:xfrm>
            <a:off x="13006864" y="239072"/>
            <a:ext cx="4711629" cy="692113"/>
            <a:chOff x="13006864" y="239072"/>
            <a:chExt cx="4711629" cy="692113"/>
          </a:xfrm>
        </p:grpSpPr>
        <p:grpSp>
          <p:nvGrpSpPr>
            <p:cNvPr id="16" name="Agrupar 15">
              <a:extLst>
                <a:ext uri="{FF2B5EF4-FFF2-40B4-BE49-F238E27FC236}">
                  <a16:creationId xmlns:a16="http://schemas.microsoft.com/office/drawing/2014/main" id="{F7066C4E-6853-411E-978B-7A0CA2855D3F}"/>
                </a:ext>
              </a:extLst>
            </p:cNvPr>
            <p:cNvGrpSpPr/>
            <p:nvPr/>
          </p:nvGrpSpPr>
          <p:grpSpPr>
            <a:xfrm>
              <a:off x="13006864" y="246206"/>
              <a:ext cx="3844919" cy="684979"/>
              <a:chOff x="14106626" y="219553"/>
              <a:chExt cx="3844919" cy="684979"/>
            </a:xfrm>
          </p:grpSpPr>
          <p:pic>
            <p:nvPicPr>
              <p:cNvPr id="18" name="pt-cores-versao-principal-jpg2.jpg" descr="pt-cores-versao-principal-jpg2.jpg">
                <a:extLst>
                  <a:ext uri="{FF2B5EF4-FFF2-40B4-BE49-F238E27FC236}">
                    <a16:creationId xmlns:a16="http://schemas.microsoft.com/office/drawing/2014/main" id="{4324B3CC-CF61-4FDF-BD81-FBE6EDD85ED6}"/>
                  </a:ext>
                </a:extLst>
              </p:cNvPr>
              <p:cNvPicPr>
                <a:picLocks noChangeAspect="1"/>
              </p:cNvPicPr>
              <p:nvPr/>
            </p:nvPicPr>
            <p:blipFill>
              <a:blip r:embed="rId5"/>
              <a:stretch>
                <a:fillRect/>
              </a:stretch>
            </p:blipFill>
            <p:spPr>
              <a:xfrm>
                <a:off x="15374895" y="224599"/>
                <a:ext cx="1301949" cy="631671"/>
              </a:xfrm>
              <a:prstGeom prst="rect">
                <a:avLst/>
              </a:prstGeom>
              <a:ln w="12700">
                <a:miter lim="400000"/>
              </a:ln>
            </p:spPr>
          </p:pic>
          <p:pic>
            <p:nvPicPr>
              <p:cNvPr id="19" name="Imagem 18">
                <a:extLst>
                  <a:ext uri="{FF2B5EF4-FFF2-40B4-BE49-F238E27FC236}">
                    <a16:creationId xmlns:a16="http://schemas.microsoft.com/office/drawing/2014/main" id="{299F70EE-E473-403E-B92C-8930E67A8F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106626" y="224598"/>
                <a:ext cx="1174597" cy="631672"/>
              </a:xfrm>
              <a:prstGeom prst="rect">
                <a:avLst/>
              </a:prstGeom>
            </p:spPr>
          </p:pic>
          <p:pic>
            <p:nvPicPr>
              <p:cNvPr id="20" name="Imagem 19">
                <a:extLst>
                  <a:ext uri="{FF2B5EF4-FFF2-40B4-BE49-F238E27FC236}">
                    <a16:creationId xmlns:a16="http://schemas.microsoft.com/office/drawing/2014/main" id="{4F5107C1-667B-421A-A1B0-3C576402849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676844" y="219553"/>
                <a:ext cx="1274701" cy="684979"/>
              </a:xfrm>
              <a:prstGeom prst="rect">
                <a:avLst/>
              </a:prstGeom>
            </p:spPr>
          </p:pic>
        </p:grpSp>
        <p:pic>
          <p:nvPicPr>
            <p:cNvPr id="17" name="Picture 15" descr="Picture 15">
              <a:extLst>
                <a:ext uri="{FF2B5EF4-FFF2-40B4-BE49-F238E27FC236}">
                  <a16:creationId xmlns:a16="http://schemas.microsoft.com/office/drawing/2014/main" id="{F87923A4-7B11-4E33-81E8-E7DD40792796}"/>
                </a:ext>
              </a:extLst>
            </p:cNvPr>
            <p:cNvPicPr>
              <a:picLocks noChangeAspect="1"/>
            </p:cNvPicPr>
            <p:nvPr/>
          </p:nvPicPr>
          <p:blipFill>
            <a:blip r:embed="rId8"/>
            <a:stretch>
              <a:fillRect/>
            </a:stretch>
          </p:blipFill>
          <p:spPr>
            <a:xfrm>
              <a:off x="16992600" y="239072"/>
              <a:ext cx="725893" cy="658036"/>
            </a:xfrm>
            <a:prstGeom prst="rect">
              <a:avLst/>
            </a:prstGeom>
            <a:ln w="12700" cap="flat">
              <a:noFill/>
              <a:miter lim="400000"/>
            </a:ln>
            <a:effectLst/>
          </p:spPr>
        </p:pic>
      </p:grpSp>
    </p:spTree>
    <p:extLst>
      <p:ext uri="{BB962C8B-B14F-4D97-AF65-F5344CB8AC3E}">
        <p14:creationId xmlns:p14="http://schemas.microsoft.com/office/powerpoint/2010/main" val="172733299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89E78809-8AF1-4A43-A5A2-389A6357B931}"/>
              </a:ext>
            </a:extLst>
          </p:cNvPr>
          <p:cNvSpPr/>
          <p:nvPr/>
        </p:nvSpPr>
        <p:spPr>
          <a:xfrm>
            <a:off x="4572000" y="-5313209"/>
            <a:ext cx="9144000" cy="507831"/>
          </a:xfrm>
          <a:prstGeom prst="rect">
            <a:avLst/>
          </a:prstGeom>
        </p:spPr>
        <p:txBody>
          <a:bodyPr>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
        <p:nvSpPr>
          <p:cNvPr id="6" name="Retângulo 5">
            <a:extLst>
              <a:ext uri="{FF2B5EF4-FFF2-40B4-BE49-F238E27FC236}">
                <a16:creationId xmlns:a16="http://schemas.microsoft.com/office/drawing/2014/main" id="{8E8DCB3E-9120-4005-B006-91E31B8E984A}"/>
              </a:ext>
            </a:extLst>
          </p:cNvPr>
          <p:cNvSpPr/>
          <p:nvPr/>
        </p:nvSpPr>
        <p:spPr>
          <a:xfrm>
            <a:off x="13409226" y="1464720"/>
            <a:ext cx="154374" cy="558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pt-PT" sz="27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object 5">
            <a:extLst>
              <a:ext uri="{FF2B5EF4-FFF2-40B4-BE49-F238E27FC236}">
                <a16:creationId xmlns:a16="http://schemas.microsoft.com/office/drawing/2014/main" id="{9589DE9E-42A2-41F7-8B61-DF3EF73835DD}"/>
              </a:ext>
            </a:extLst>
          </p:cNvPr>
          <p:cNvSpPr/>
          <p:nvPr/>
        </p:nvSpPr>
        <p:spPr>
          <a:xfrm>
            <a:off x="533400" y="1036997"/>
            <a:ext cx="1085850" cy="0"/>
          </a:xfrm>
          <a:custGeom>
            <a:avLst/>
            <a:gdLst/>
            <a:ahLst/>
            <a:cxnLst/>
            <a:rect l="l" t="t" r="r" b="b"/>
            <a:pathLst>
              <a:path w="1085850">
                <a:moveTo>
                  <a:pt x="0" y="0"/>
                </a:moveTo>
                <a:lnTo>
                  <a:pt x="1085811" y="0"/>
                </a:lnTo>
              </a:path>
            </a:pathLst>
          </a:custGeom>
          <a:noFill/>
          <a:ln w="9525" cap="flat" cmpd="sng" algn="ctr">
            <a:solidFill>
              <a:srgbClr val="F7BE00">
                <a:shade val="95000"/>
                <a:satMod val="105000"/>
              </a:srgbClr>
            </a:solidFill>
            <a:prstDash val="solid"/>
          </a:ln>
          <a:effectLst/>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233A80"/>
              </a:solidFill>
              <a:effectLst/>
              <a:uLnTx/>
              <a:uFillTx/>
              <a:latin typeface="Arial" panose="020B0604020202020204"/>
              <a:ea typeface="+mn-ea"/>
              <a:cs typeface="+mn-cs"/>
            </a:endParaRPr>
          </a:p>
        </p:txBody>
      </p:sp>
      <p:sp>
        <p:nvSpPr>
          <p:cNvPr id="48" name="object 10">
            <a:extLst>
              <a:ext uri="{FF2B5EF4-FFF2-40B4-BE49-F238E27FC236}">
                <a16:creationId xmlns:a16="http://schemas.microsoft.com/office/drawing/2014/main" id="{D79C15F4-61FF-488F-9C1F-F653AD4A6B4E}"/>
              </a:ext>
            </a:extLst>
          </p:cNvPr>
          <p:cNvSpPr txBox="1"/>
          <p:nvPr/>
        </p:nvSpPr>
        <p:spPr>
          <a:xfrm>
            <a:off x="533400" y="580071"/>
            <a:ext cx="381635" cy="289823"/>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pt-PT" sz="1800" b="1" i="0" u="none" strike="noStrike" kern="0" cap="none" spc="35" normalizeH="0" baseline="0" noProof="0">
                <a:ln>
                  <a:noFill/>
                </a:ln>
                <a:solidFill>
                  <a:srgbClr val="E5004E"/>
                </a:solidFill>
                <a:effectLst/>
                <a:uLnTx/>
                <a:uFillTx/>
                <a:latin typeface="Arial" panose="020B0604020202020204" pitchFamily="34" charset="0"/>
                <a:cs typeface="Arial" panose="020B0604020202020204" pitchFamily="34" charset="0"/>
              </a:rPr>
              <a:t>08</a:t>
            </a:r>
            <a:endParaRPr kumimoji="0" lang="pt-PT" sz="1800" b="0" i="0" u="none" strike="noStrike" kern="0" cap="none" spc="0" normalizeH="0" baseline="0" noProof="0">
              <a:ln>
                <a:noFill/>
              </a:ln>
              <a:solidFill>
                <a:srgbClr val="E5004E"/>
              </a:solidFill>
              <a:effectLst/>
              <a:uLnTx/>
              <a:uFillTx/>
              <a:latin typeface="Arial" panose="020B0604020202020204" pitchFamily="34" charset="0"/>
              <a:cs typeface="Arial" panose="020B0604020202020204" pitchFamily="34" charset="0"/>
            </a:endParaRPr>
          </a:p>
        </p:txBody>
      </p:sp>
      <p:sp>
        <p:nvSpPr>
          <p:cNvPr id="2" name="CaixaDeTexto 1">
            <a:extLst>
              <a:ext uri="{FF2B5EF4-FFF2-40B4-BE49-F238E27FC236}">
                <a16:creationId xmlns:a16="http://schemas.microsoft.com/office/drawing/2014/main" id="{DD1A3C0D-947C-487D-9DD6-6175CA68B448}"/>
              </a:ext>
            </a:extLst>
          </p:cNvPr>
          <p:cNvSpPr txBox="1"/>
          <p:nvPr/>
        </p:nvSpPr>
        <p:spPr>
          <a:xfrm>
            <a:off x="2667000" y="1464720"/>
            <a:ext cx="12954000" cy="584775"/>
          </a:xfrm>
          <a:prstGeom prst="rect">
            <a:avLst/>
          </a:prstGeom>
          <a:noFill/>
        </p:spPr>
        <p:txBody>
          <a:bodyPr wrap="square" rtlCol="0">
            <a:spAutoFit/>
          </a:bodyPr>
          <a:lstStyle/>
          <a:p>
            <a:pPr algn="ctr"/>
            <a:r>
              <a:rPr lang="pt-PT" sz="3200" b="1">
                <a:solidFill>
                  <a:srgbClr val="223980"/>
                </a:solidFill>
              </a:rPr>
              <a:t>Aceitação: desenvolver a autoestima da criança</a:t>
            </a:r>
            <a:endParaRPr lang="pt-PT" sz="3200">
              <a:solidFill>
                <a:srgbClr val="223980"/>
              </a:solidFill>
            </a:endParaRPr>
          </a:p>
        </p:txBody>
      </p:sp>
      <p:sp>
        <p:nvSpPr>
          <p:cNvPr id="10" name="CaixaDeTexto 9">
            <a:extLst>
              <a:ext uri="{FF2B5EF4-FFF2-40B4-BE49-F238E27FC236}">
                <a16:creationId xmlns:a16="http://schemas.microsoft.com/office/drawing/2014/main" id="{5BD207BF-A992-4669-8F68-9BDE868F1EE7}"/>
              </a:ext>
            </a:extLst>
          </p:cNvPr>
          <p:cNvSpPr txBox="1"/>
          <p:nvPr/>
        </p:nvSpPr>
        <p:spPr>
          <a:xfrm>
            <a:off x="1219200" y="2889821"/>
            <a:ext cx="15764510" cy="6649064"/>
          </a:xfrm>
          <a:prstGeom prst="rect">
            <a:avLst/>
          </a:prstGeom>
          <a:noFill/>
        </p:spPr>
        <p:txBody>
          <a:bodyPr wrap="square" rtlCol="0">
            <a:spAutoFit/>
          </a:bodyPr>
          <a:lstStyle/>
          <a:p>
            <a:pPr algn="l">
              <a:lnSpc>
                <a:spcPct val="150000"/>
              </a:lnSpc>
            </a:pPr>
            <a:r>
              <a:rPr lang="pt-PT" sz="3200" b="1">
                <a:solidFill>
                  <a:srgbClr val="223980"/>
                </a:solidFill>
              </a:rPr>
              <a:t>Abordagens de cuidado:</a:t>
            </a:r>
          </a:p>
          <a:p>
            <a:pPr marL="457200" indent="-457200" algn="l">
              <a:lnSpc>
                <a:spcPct val="150000"/>
              </a:lnSpc>
              <a:buFont typeface="Arial" panose="020B0604020202020204" pitchFamily="34" charset="0"/>
              <a:buChar char="•"/>
            </a:pPr>
            <a:r>
              <a:rPr lang="pt-PT" sz="3200" b="1">
                <a:solidFill>
                  <a:srgbClr val="E5004B"/>
                </a:solidFill>
              </a:rPr>
              <a:t>Promover esta ideia na família</a:t>
            </a:r>
            <a:r>
              <a:rPr lang="pt-PT" sz="3200">
                <a:solidFill>
                  <a:srgbClr val="223980"/>
                </a:solidFill>
              </a:rPr>
              <a:t>: “Ninguém é bom em tudo, mas toda a gente é boa em alguma coisa.”;</a:t>
            </a:r>
          </a:p>
          <a:p>
            <a:pPr marL="457200" indent="-457200" algn="l">
              <a:lnSpc>
                <a:spcPct val="150000"/>
              </a:lnSpc>
              <a:buFont typeface="Arial" panose="020B0604020202020204" pitchFamily="34" charset="0"/>
              <a:buChar char="•"/>
            </a:pPr>
            <a:r>
              <a:rPr lang="pt-PT" sz="3200">
                <a:solidFill>
                  <a:srgbClr val="223980"/>
                </a:solidFill>
              </a:rPr>
              <a:t>Identificar </a:t>
            </a:r>
            <a:r>
              <a:rPr lang="pt-PT" sz="3200" b="1">
                <a:solidFill>
                  <a:srgbClr val="E5004B"/>
                </a:solidFill>
              </a:rPr>
              <a:t>pontos fortes e talentos únicos </a:t>
            </a:r>
            <a:r>
              <a:rPr lang="pt-PT" sz="3200">
                <a:solidFill>
                  <a:srgbClr val="223980"/>
                </a:solidFill>
              </a:rPr>
              <a:t>na criança;</a:t>
            </a:r>
          </a:p>
          <a:p>
            <a:pPr marL="457200" indent="-457200" algn="l">
              <a:lnSpc>
                <a:spcPct val="150000"/>
              </a:lnSpc>
              <a:buFont typeface="Arial" panose="020B0604020202020204" pitchFamily="34" charset="0"/>
              <a:buChar char="•"/>
            </a:pPr>
            <a:r>
              <a:rPr lang="pt-PT" sz="3200">
                <a:solidFill>
                  <a:srgbClr val="223980"/>
                </a:solidFill>
              </a:rPr>
              <a:t>Encontrar</a:t>
            </a:r>
            <a:r>
              <a:rPr lang="pt-PT" sz="3200" b="1">
                <a:solidFill>
                  <a:srgbClr val="E5004B"/>
                </a:solidFill>
              </a:rPr>
              <a:t> atividades para fazer e partilhar </a:t>
            </a:r>
            <a:r>
              <a:rPr lang="pt-PT" sz="3200">
                <a:solidFill>
                  <a:srgbClr val="223980"/>
                </a:solidFill>
              </a:rPr>
              <a:t>– “orquestrar” momentos de sucesso;</a:t>
            </a:r>
          </a:p>
          <a:p>
            <a:pPr marL="457200" indent="-457200" algn="l">
              <a:lnSpc>
                <a:spcPct val="150000"/>
              </a:lnSpc>
              <a:buFont typeface="Arial" panose="020B0604020202020204" pitchFamily="34" charset="0"/>
              <a:buChar char="•"/>
            </a:pPr>
            <a:r>
              <a:rPr lang="pt-PT" sz="3200">
                <a:solidFill>
                  <a:srgbClr val="223980"/>
                </a:solidFill>
              </a:rPr>
              <a:t>(Mas) Permitir que os </a:t>
            </a:r>
            <a:r>
              <a:rPr lang="pt-PT" sz="3200" b="1">
                <a:solidFill>
                  <a:srgbClr val="E5004B"/>
                </a:solidFill>
              </a:rPr>
              <a:t>fracassos e dificuldades aconteçam </a:t>
            </a:r>
            <a:r>
              <a:rPr lang="pt-PT" sz="3200">
                <a:solidFill>
                  <a:srgbClr val="223980"/>
                </a:solidFill>
              </a:rPr>
              <a:t>e sejam geridos com apoio; </a:t>
            </a:r>
          </a:p>
          <a:p>
            <a:pPr marL="457200" indent="-457200" algn="l">
              <a:lnSpc>
                <a:spcPct val="150000"/>
              </a:lnSpc>
              <a:buFont typeface="Arial" panose="020B0604020202020204" pitchFamily="34" charset="0"/>
              <a:buChar char="•"/>
            </a:pPr>
            <a:r>
              <a:rPr lang="pt-PT" sz="3200">
                <a:solidFill>
                  <a:srgbClr val="223980"/>
                </a:solidFill>
              </a:rPr>
              <a:t>Ser exemplo e </a:t>
            </a:r>
            <a:r>
              <a:rPr lang="pt-PT" sz="3200" b="1">
                <a:solidFill>
                  <a:srgbClr val="E5004B"/>
                </a:solidFill>
              </a:rPr>
              <a:t>ensinar a criança a aceitar e valorizar as diferenças em si própria e nos outros</a:t>
            </a:r>
            <a:r>
              <a:rPr lang="pt-PT" sz="3200">
                <a:solidFill>
                  <a:srgbClr val="223980"/>
                </a:solidFill>
              </a:rPr>
              <a:t> – seja de etnia, personalidade ou talentos</a:t>
            </a:r>
          </a:p>
        </p:txBody>
      </p:sp>
      <p:pic>
        <p:nvPicPr>
          <p:cNvPr id="13" name="Imagem 12">
            <a:extLst>
              <a:ext uri="{FF2B5EF4-FFF2-40B4-BE49-F238E27FC236}">
                <a16:creationId xmlns:a16="http://schemas.microsoft.com/office/drawing/2014/main" id="{3C8F6F54-06F1-4080-9692-786FD20B03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57" y="9752165"/>
            <a:ext cx="18288000" cy="536269"/>
          </a:xfrm>
          <a:prstGeom prst="rect">
            <a:avLst/>
          </a:prstGeom>
        </p:spPr>
      </p:pic>
      <p:grpSp>
        <p:nvGrpSpPr>
          <p:cNvPr id="14" name="Agrupar 13">
            <a:extLst>
              <a:ext uri="{FF2B5EF4-FFF2-40B4-BE49-F238E27FC236}">
                <a16:creationId xmlns:a16="http://schemas.microsoft.com/office/drawing/2014/main" id="{B7B5859B-9FD2-4390-B430-DE13B9E8C538}"/>
              </a:ext>
            </a:extLst>
          </p:cNvPr>
          <p:cNvGrpSpPr/>
          <p:nvPr/>
        </p:nvGrpSpPr>
        <p:grpSpPr>
          <a:xfrm>
            <a:off x="13006864" y="239072"/>
            <a:ext cx="4711629" cy="692113"/>
            <a:chOff x="13006864" y="239072"/>
            <a:chExt cx="4711629" cy="692113"/>
          </a:xfrm>
        </p:grpSpPr>
        <p:grpSp>
          <p:nvGrpSpPr>
            <p:cNvPr id="15" name="Agrupar 14">
              <a:extLst>
                <a:ext uri="{FF2B5EF4-FFF2-40B4-BE49-F238E27FC236}">
                  <a16:creationId xmlns:a16="http://schemas.microsoft.com/office/drawing/2014/main" id="{8E5F3288-5550-44FD-9382-DF6352B43AA9}"/>
                </a:ext>
              </a:extLst>
            </p:cNvPr>
            <p:cNvGrpSpPr/>
            <p:nvPr/>
          </p:nvGrpSpPr>
          <p:grpSpPr>
            <a:xfrm>
              <a:off x="13006864" y="246206"/>
              <a:ext cx="3844919" cy="684979"/>
              <a:chOff x="14106626" y="219553"/>
              <a:chExt cx="3844919" cy="684979"/>
            </a:xfrm>
          </p:grpSpPr>
          <p:pic>
            <p:nvPicPr>
              <p:cNvPr id="17" name="pt-cores-versao-principal-jpg2.jpg" descr="pt-cores-versao-principal-jpg2.jpg">
                <a:extLst>
                  <a:ext uri="{FF2B5EF4-FFF2-40B4-BE49-F238E27FC236}">
                    <a16:creationId xmlns:a16="http://schemas.microsoft.com/office/drawing/2014/main" id="{56960DCA-2C46-4E8A-B1E8-2801E61D5FB3}"/>
                  </a:ext>
                </a:extLst>
              </p:cNvPr>
              <p:cNvPicPr>
                <a:picLocks noChangeAspect="1"/>
              </p:cNvPicPr>
              <p:nvPr/>
            </p:nvPicPr>
            <p:blipFill>
              <a:blip r:embed="rId4"/>
              <a:stretch>
                <a:fillRect/>
              </a:stretch>
            </p:blipFill>
            <p:spPr>
              <a:xfrm>
                <a:off x="15374895" y="224599"/>
                <a:ext cx="1301949" cy="631671"/>
              </a:xfrm>
              <a:prstGeom prst="rect">
                <a:avLst/>
              </a:prstGeom>
              <a:ln w="12700">
                <a:miter lim="400000"/>
              </a:ln>
            </p:spPr>
          </p:pic>
          <p:pic>
            <p:nvPicPr>
              <p:cNvPr id="18" name="Imagem 17">
                <a:extLst>
                  <a:ext uri="{FF2B5EF4-FFF2-40B4-BE49-F238E27FC236}">
                    <a16:creationId xmlns:a16="http://schemas.microsoft.com/office/drawing/2014/main" id="{821E9675-3B0B-409C-B6C0-DCDBFDA12A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06626" y="224598"/>
                <a:ext cx="1174597" cy="631672"/>
              </a:xfrm>
              <a:prstGeom prst="rect">
                <a:avLst/>
              </a:prstGeom>
            </p:spPr>
          </p:pic>
          <p:pic>
            <p:nvPicPr>
              <p:cNvPr id="19" name="Imagem 18">
                <a:extLst>
                  <a:ext uri="{FF2B5EF4-FFF2-40B4-BE49-F238E27FC236}">
                    <a16:creationId xmlns:a16="http://schemas.microsoft.com/office/drawing/2014/main" id="{DE3BE156-A69B-4BF5-8DB8-81BB9EA838D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676844" y="219553"/>
                <a:ext cx="1274701" cy="684979"/>
              </a:xfrm>
              <a:prstGeom prst="rect">
                <a:avLst/>
              </a:prstGeom>
            </p:spPr>
          </p:pic>
        </p:grpSp>
        <p:pic>
          <p:nvPicPr>
            <p:cNvPr id="16" name="Picture 15" descr="Picture 15">
              <a:extLst>
                <a:ext uri="{FF2B5EF4-FFF2-40B4-BE49-F238E27FC236}">
                  <a16:creationId xmlns:a16="http://schemas.microsoft.com/office/drawing/2014/main" id="{0F49A7D1-B3B1-4711-9BD1-E504124BE24F}"/>
                </a:ext>
              </a:extLst>
            </p:cNvPr>
            <p:cNvPicPr>
              <a:picLocks noChangeAspect="1"/>
            </p:cNvPicPr>
            <p:nvPr/>
          </p:nvPicPr>
          <p:blipFill>
            <a:blip r:embed="rId7"/>
            <a:stretch>
              <a:fillRect/>
            </a:stretch>
          </p:blipFill>
          <p:spPr>
            <a:xfrm>
              <a:off x="16992600" y="239072"/>
              <a:ext cx="725893" cy="658036"/>
            </a:xfrm>
            <a:prstGeom prst="rect">
              <a:avLst/>
            </a:prstGeom>
            <a:ln w="12700" cap="flat">
              <a:noFill/>
              <a:miter lim="400000"/>
            </a:ln>
            <a:effectLst/>
          </p:spPr>
        </p:pic>
      </p:grpSp>
    </p:spTree>
    <p:extLst>
      <p:ext uri="{BB962C8B-B14F-4D97-AF65-F5344CB8AC3E}">
        <p14:creationId xmlns:p14="http://schemas.microsoft.com/office/powerpoint/2010/main" val="388147254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89E78809-8AF1-4A43-A5A2-389A6357B931}"/>
              </a:ext>
            </a:extLst>
          </p:cNvPr>
          <p:cNvSpPr/>
          <p:nvPr/>
        </p:nvSpPr>
        <p:spPr>
          <a:xfrm>
            <a:off x="4572000" y="-5313209"/>
            <a:ext cx="9144000" cy="507831"/>
          </a:xfrm>
          <a:prstGeom prst="rect">
            <a:avLst/>
          </a:prstGeom>
        </p:spPr>
        <p:txBody>
          <a:bodyPr>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
        <p:nvSpPr>
          <p:cNvPr id="6" name="Retângulo 5">
            <a:extLst>
              <a:ext uri="{FF2B5EF4-FFF2-40B4-BE49-F238E27FC236}">
                <a16:creationId xmlns:a16="http://schemas.microsoft.com/office/drawing/2014/main" id="{8E8DCB3E-9120-4005-B006-91E31B8E984A}"/>
              </a:ext>
            </a:extLst>
          </p:cNvPr>
          <p:cNvSpPr/>
          <p:nvPr/>
        </p:nvSpPr>
        <p:spPr>
          <a:xfrm>
            <a:off x="13409226" y="1464720"/>
            <a:ext cx="154374" cy="558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pt-PT" sz="27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object 5">
            <a:extLst>
              <a:ext uri="{FF2B5EF4-FFF2-40B4-BE49-F238E27FC236}">
                <a16:creationId xmlns:a16="http://schemas.microsoft.com/office/drawing/2014/main" id="{9589DE9E-42A2-41F7-8B61-DF3EF73835DD}"/>
              </a:ext>
            </a:extLst>
          </p:cNvPr>
          <p:cNvSpPr/>
          <p:nvPr/>
        </p:nvSpPr>
        <p:spPr>
          <a:xfrm>
            <a:off x="533400" y="1036997"/>
            <a:ext cx="1085850" cy="0"/>
          </a:xfrm>
          <a:custGeom>
            <a:avLst/>
            <a:gdLst/>
            <a:ahLst/>
            <a:cxnLst/>
            <a:rect l="l" t="t" r="r" b="b"/>
            <a:pathLst>
              <a:path w="1085850">
                <a:moveTo>
                  <a:pt x="0" y="0"/>
                </a:moveTo>
                <a:lnTo>
                  <a:pt x="1085811" y="0"/>
                </a:lnTo>
              </a:path>
            </a:pathLst>
          </a:custGeom>
          <a:noFill/>
          <a:ln w="9525" cap="flat" cmpd="sng" algn="ctr">
            <a:solidFill>
              <a:srgbClr val="F7BE00">
                <a:shade val="95000"/>
                <a:satMod val="105000"/>
              </a:srgbClr>
            </a:solidFill>
            <a:prstDash val="solid"/>
          </a:ln>
          <a:effectLst/>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233A80"/>
              </a:solidFill>
              <a:effectLst/>
              <a:uLnTx/>
              <a:uFillTx/>
              <a:latin typeface="Arial" panose="020B0604020202020204"/>
              <a:ea typeface="+mn-ea"/>
              <a:cs typeface="+mn-cs"/>
            </a:endParaRPr>
          </a:p>
        </p:txBody>
      </p:sp>
      <p:sp>
        <p:nvSpPr>
          <p:cNvPr id="48" name="object 10">
            <a:extLst>
              <a:ext uri="{FF2B5EF4-FFF2-40B4-BE49-F238E27FC236}">
                <a16:creationId xmlns:a16="http://schemas.microsoft.com/office/drawing/2014/main" id="{D79C15F4-61FF-488F-9C1F-F653AD4A6B4E}"/>
              </a:ext>
            </a:extLst>
          </p:cNvPr>
          <p:cNvSpPr txBox="1"/>
          <p:nvPr/>
        </p:nvSpPr>
        <p:spPr>
          <a:xfrm>
            <a:off x="533400" y="580071"/>
            <a:ext cx="381635" cy="289823"/>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pt-PT" sz="1800" b="1" i="0" u="none" strike="noStrike" kern="0" cap="none" spc="35" normalizeH="0" baseline="0" noProof="0">
                <a:ln>
                  <a:noFill/>
                </a:ln>
                <a:solidFill>
                  <a:srgbClr val="E5004E"/>
                </a:solidFill>
                <a:effectLst/>
                <a:uLnTx/>
                <a:uFillTx/>
                <a:latin typeface="Arial" panose="020B0604020202020204" pitchFamily="34" charset="0"/>
                <a:cs typeface="Arial" panose="020B0604020202020204" pitchFamily="34" charset="0"/>
              </a:rPr>
              <a:t>08</a:t>
            </a:r>
            <a:endParaRPr kumimoji="0" lang="pt-PT" sz="1800" b="0" i="0" u="none" strike="noStrike" kern="0" cap="none" spc="0" normalizeH="0" baseline="0" noProof="0">
              <a:ln>
                <a:noFill/>
              </a:ln>
              <a:solidFill>
                <a:srgbClr val="E5004E"/>
              </a:solidFill>
              <a:effectLst/>
              <a:uLnTx/>
              <a:uFillTx/>
              <a:latin typeface="Arial" panose="020B0604020202020204" pitchFamily="34" charset="0"/>
              <a:cs typeface="Arial" panose="020B0604020202020204" pitchFamily="34" charset="0"/>
            </a:endParaRPr>
          </a:p>
        </p:txBody>
      </p:sp>
      <p:sp>
        <p:nvSpPr>
          <p:cNvPr id="2" name="CaixaDeTexto 1">
            <a:extLst>
              <a:ext uri="{FF2B5EF4-FFF2-40B4-BE49-F238E27FC236}">
                <a16:creationId xmlns:a16="http://schemas.microsoft.com/office/drawing/2014/main" id="{DD1A3C0D-947C-487D-9DD6-6175CA68B448}"/>
              </a:ext>
            </a:extLst>
          </p:cNvPr>
          <p:cNvSpPr txBox="1"/>
          <p:nvPr/>
        </p:nvSpPr>
        <p:spPr>
          <a:xfrm>
            <a:off x="2667000" y="1464720"/>
            <a:ext cx="12954000" cy="584775"/>
          </a:xfrm>
          <a:prstGeom prst="rect">
            <a:avLst/>
          </a:prstGeom>
          <a:noFill/>
        </p:spPr>
        <p:txBody>
          <a:bodyPr wrap="square" rtlCol="0">
            <a:spAutoFit/>
          </a:bodyPr>
          <a:lstStyle/>
          <a:p>
            <a:pPr algn="ctr"/>
            <a:r>
              <a:rPr lang="pt-PT" sz="3200" b="1">
                <a:solidFill>
                  <a:srgbClr val="223980"/>
                </a:solidFill>
              </a:rPr>
              <a:t>Aceitação: valorizar aspetos positivos, demonstrar orgulho</a:t>
            </a:r>
            <a:endParaRPr lang="pt-PT" sz="3200">
              <a:solidFill>
                <a:srgbClr val="223980"/>
              </a:solidFill>
            </a:endParaRPr>
          </a:p>
        </p:txBody>
      </p:sp>
      <p:sp>
        <p:nvSpPr>
          <p:cNvPr id="10" name="CaixaDeTexto 9">
            <a:extLst>
              <a:ext uri="{FF2B5EF4-FFF2-40B4-BE49-F238E27FC236}">
                <a16:creationId xmlns:a16="http://schemas.microsoft.com/office/drawing/2014/main" id="{5BD207BF-A992-4669-8F68-9BDE868F1EE7}"/>
              </a:ext>
            </a:extLst>
          </p:cNvPr>
          <p:cNvSpPr txBox="1"/>
          <p:nvPr/>
        </p:nvSpPr>
        <p:spPr>
          <a:xfrm>
            <a:off x="1219200" y="2889821"/>
            <a:ext cx="15764510" cy="2955746"/>
          </a:xfrm>
          <a:prstGeom prst="rect">
            <a:avLst/>
          </a:prstGeom>
          <a:noFill/>
        </p:spPr>
        <p:txBody>
          <a:bodyPr wrap="square" rtlCol="0">
            <a:spAutoFit/>
          </a:bodyPr>
          <a:lstStyle/>
          <a:p>
            <a:pPr algn="l">
              <a:lnSpc>
                <a:spcPct val="150000"/>
              </a:lnSpc>
            </a:pPr>
            <a:r>
              <a:rPr lang="pt-PT" sz="3200" kern="1200">
                <a:solidFill>
                  <a:srgbClr val="223980"/>
                </a:solidFill>
                <a:latin typeface="Helvetica Neue" panose="02000503000000020004" pitchFamily="2"/>
              </a:rPr>
              <a:t>“O Rob (11 anos) adora o lago dos peixes. Agora é ele o responsável pelo seu próprio lago e é totalmente fiável nessa tarefa. Fazemos tudo para o incentivar. Dizemos: ‘O Rob é o mestre dos lagos!’ Ele fez uma apresentação na escola sobre peixes dourados e teve a nota máxima.”</a:t>
            </a:r>
          </a:p>
        </p:txBody>
      </p:sp>
      <p:pic>
        <p:nvPicPr>
          <p:cNvPr id="13" name="Imagem 12">
            <a:extLst>
              <a:ext uri="{FF2B5EF4-FFF2-40B4-BE49-F238E27FC236}">
                <a16:creationId xmlns:a16="http://schemas.microsoft.com/office/drawing/2014/main" id="{24914502-42C6-482A-BF09-43E0385792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57" y="9752165"/>
            <a:ext cx="18288000" cy="536269"/>
          </a:xfrm>
          <a:prstGeom prst="rect">
            <a:avLst/>
          </a:prstGeom>
        </p:spPr>
      </p:pic>
      <p:grpSp>
        <p:nvGrpSpPr>
          <p:cNvPr id="14" name="Agrupar 13">
            <a:extLst>
              <a:ext uri="{FF2B5EF4-FFF2-40B4-BE49-F238E27FC236}">
                <a16:creationId xmlns:a16="http://schemas.microsoft.com/office/drawing/2014/main" id="{EA0F5366-83FE-4BAC-A678-EDC54F1B47A4}"/>
              </a:ext>
            </a:extLst>
          </p:cNvPr>
          <p:cNvGrpSpPr/>
          <p:nvPr/>
        </p:nvGrpSpPr>
        <p:grpSpPr>
          <a:xfrm>
            <a:off x="13006864" y="239072"/>
            <a:ext cx="4711629" cy="692113"/>
            <a:chOff x="13006864" y="239072"/>
            <a:chExt cx="4711629" cy="692113"/>
          </a:xfrm>
        </p:grpSpPr>
        <p:grpSp>
          <p:nvGrpSpPr>
            <p:cNvPr id="15" name="Agrupar 14">
              <a:extLst>
                <a:ext uri="{FF2B5EF4-FFF2-40B4-BE49-F238E27FC236}">
                  <a16:creationId xmlns:a16="http://schemas.microsoft.com/office/drawing/2014/main" id="{A797EC57-8BFB-4840-B387-918FF8ACE026}"/>
                </a:ext>
              </a:extLst>
            </p:cNvPr>
            <p:cNvGrpSpPr/>
            <p:nvPr/>
          </p:nvGrpSpPr>
          <p:grpSpPr>
            <a:xfrm>
              <a:off x="13006864" y="246206"/>
              <a:ext cx="3844919" cy="684979"/>
              <a:chOff x="14106626" y="219553"/>
              <a:chExt cx="3844919" cy="684979"/>
            </a:xfrm>
          </p:grpSpPr>
          <p:pic>
            <p:nvPicPr>
              <p:cNvPr id="17" name="pt-cores-versao-principal-jpg2.jpg" descr="pt-cores-versao-principal-jpg2.jpg">
                <a:extLst>
                  <a:ext uri="{FF2B5EF4-FFF2-40B4-BE49-F238E27FC236}">
                    <a16:creationId xmlns:a16="http://schemas.microsoft.com/office/drawing/2014/main" id="{4F64B0CC-6D97-4DA5-AB40-D7C8714A2F66}"/>
                  </a:ext>
                </a:extLst>
              </p:cNvPr>
              <p:cNvPicPr>
                <a:picLocks noChangeAspect="1"/>
              </p:cNvPicPr>
              <p:nvPr/>
            </p:nvPicPr>
            <p:blipFill>
              <a:blip r:embed="rId4"/>
              <a:stretch>
                <a:fillRect/>
              </a:stretch>
            </p:blipFill>
            <p:spPr>
              <a:xfrm>
                <a:off x="15374895" y="224599"/>
                <a:ext cx="1301949" cy="631671"/>
              </a:xfrm>
              <a:prstGeom prst="rect">
                <a:avLst/>
              </a:prstGeom>
              <a:ln w="12700">
                <a:miter lim="400000"/>
              </a:ln>
            </p:spPr>
          </p:pic>
          <p:pic>
            <p:nvPicPr>
              <p:cNvPr id="18" name="Imagem 17">
                <a:extLst>
                  <a:ext uri="{FF2B5EF4-FFF2-40B4-BE49-F238E27FC236}">
                    <a16:creationId xmlns:a16="http://schemas.microsoft.com/office/drawing/2014/main" id="{914F4571-2392-4392-9DAE-75191EEDB4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06626" y="224598"/>
                <a:ext cx="1174597" cy="631672"/>
              </a:xfrm>
              <a:prstGeom prst="rect">
                <a:avLst/>
              </a:prstGeom>
            </p:spPr>
          </p:pic>
          <p:pic>
            <p:nvPicPr>
              <p:cNvPr id="19" name="Imagem 18">
                <a:extLst>
                  <a:ext uri="{FF2B5EF4-FFF2-40B4-BE49-F238E27FC236}">
                    <a16:creationId xmlns:a16="http://schemas.microsoft.com/office/drawing/2014/main" id="{68A792A6-D53E-4F2D-AF4C-6080B5065A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676844" y="219553"/>
                <a:ext cx="1274701" cy="684979"/>
              </a:xfrm>
              <a:prstGeom prst="rect">
                <a:avLst/>
              </a:prstGeom>
            </p:spPr>
          </p:pic>
        </p:grpSp>
        <p:pic>
          <p:nvPicPr>
            <p:cNvPr id="16" name="Picture 15" descr="Picture 15">
              <a:extLst>
                <a:ext uri="{FF2B5EF4-FFF2-40B4-BE49-F238E27FC236}">
                  <a16:creationId xmlns:a16="http://schemas.microsoft.com/office/drawing/2014/main" id="{99EFB75C-BB07-4CB3-82EB-43C3B295D4E7}"/>
                </a:ext>
              </a:extLst>
            </p:cNvPr>
            <p:cNvPicPr>
              <a:picLocks noChangeAspect="1"/>
            </p:cNvPicPr>
            <p:nvPr/>
          </p:nvPicPr>
          <p:blipFill>
            <a:blip r:embed="rId7"/>
            <a:stretch>
              <a:fillRect/>
            </a:stretch>
          </p:blipFill>
          <p:spPr>
            <a:xfrm>
              <a:off x="16992600" y="239072"/>
              <a:ext cx="725893" cy="658036"/>
            </a:xfrm>
            <a:prstGeom prst="rect">
              <a:avLst/>
            </a:prstGeom>
            <a:ln w="12700" cap="flat">
              <a:noFill/>
              <a:miter lim="400000"/>
            </a:ln>
            <a:effectLst/>
          </p:spPr>
        </p:pic>
      </p:grpSp>
    </p:spTree>
    <p:extLst>
      <p:ext uri="{BB962C8B-B14F-4D97-AF65-F5344CB8AC3E}">
        <p14:creationId xmlns:p14="http://schemas.microsoft.com/office/powerpoint/2010/main" val="205014050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89E78809-8AF1-4A43-A5A2-389A6357B931}"/>
              </a:ext>
            </a:extLst>
          </p:cNvPr>
          <p:cNvSpPr/>
          <p:nvPr/>
        </p:nvSpPr>
        <p:spPr>
          <a:xfrm>
            <a:off x="4572000" y="-5313209"/>
            <a:ext cx="9144000" cy="507831"/>
          </a:xfrm>
          <a:prstGeom prst="rect">
            <a:avLst/>
          </a:prstGeom>
        </p:spPr>
        <p:txBody>
          <a:bodyPr>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
        <p:nvSpPr>
          <p:cNvPr id="6" name="Retângulo 5">
            <a:extLst>
              <a:ext uri="{FF2B5EF4-FFF2-40B4-BE49-F238E27FC236}">
                <a16:creationId xmlns:a16="http://schemas.microsoft.com/office/drawing/2014/main" id="{8E8DCB3E-9120-4005-B006-91E31B8E984A}"/>
              </a:ext>
            </a:extLst>
          </p:cNvPr>
          <p:cNvSpPr/>
          <p:nvPr/>
        </p:nvSpPr>
        <p:spPr>
          <a:xfrm>
            <a:off x="13409226" y="1464720"/>
            <a:ext cx="154374" cy="558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pt-PT" sz="27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object 5">
            <a:extLst>
              <a:ext uri="{FF2B5EF4-FFF2-40B4-BE49-F238E27FC236}">
                <a16:creationId xmlns:a16="http://schemas.microsoft.com/office/drawing/2014/main" id="{9589DE9E-42A2-41F7-8B61-DF3EF73835DD}"/>
              </a:ext>
            </a:extLst>
          </p:cNvPr>
          <p:cNvSpPr/>
          <p:nvPr/>
        </p:nvSpPr>
        <p:spPr>
          <a:xfrm>
            <a:off x="533400" y="1036997"/>
            <a:ext cx="1085850" cy="0"/>
          </a:xfrm>
          <a:custGeom>
            <a:avLst/>
            <a:gdLst/>
            <a:ahLst/>
            <a:cxnLst/>
            <a:rect l="l" t="t" r="r" b="b"/>
            <a:pathLst>
              <a:path w="1085850">
                <a:moveTo>
                  <a:pt x="0" y="0"/>
                </a:moveTo>
                <a:lnTo>
                  <a:pt x="1085811" y="0"/>
                </a:lnTo>
              </a:path>
            </a:pathLst>
          </a:custGeom>
          <a:noFill/>
          <a:ln w="9525" cap="flat" cmpd="sng" algn="ctr">
            <a:solidFill>
              <a:srgbClr val="F7BE00">
                <a:shade val="95000"/>
                <a:satMod val="105000"/>
              </a:srgbClr>
            </a:solidFill>
            <a:prstDash val="solid"/>
          </a:ln>
          <a:effectLst/>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233A80"/>
              </a:solidFill>
              <a:effectLst/>
              <a:uLnTx/>
              <a:uFillTx/>
              <a:latin typeface="Arial" panose="020B0604020202020204"/>
              <a:ea typeface="+mn-ea"/>
              <a:cs typeface="+mn-cs"/>
            </a:endParaRPr>
          </a:p>
        </p:txBody>
      </p:sp>
      <p:sp>
        <p:nvSpPr>
          <p:cNvPr id="48" name="object 10">
            <a:extLst>
              <a:ext uri="{FF2B5EF4-FFF2-40B4-BE49-F238E27FC236}">
                <a16:creationId xmlns:a16="http://schemas.microsoft.com/office/drawing/2014/main" id="{D79C15F4-61FF-488F-9C1F-F653AD4A6B4E}"/>
              </a:ext>
            </a:extLst>
          </p:cNvPr>
          <p:cNvSpPr txBox="1"/>
          <p:nvPr/>
        </p:nvSpPr>
        <p:spPr>
          <a:xfrm>
            <a:off x="533400" y="580071"/>
            <a:ext cx="381635" cy="289823"/>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pt-PT" sz="1800" b="1" i="0" u="none" strike="noStrike" kern="0" cap="none" spc="35" normalizeH="0" baseline="0" noProof="0">
                <a:ln>
                  <a:noFill/>
                </a:ln>
                <a:solidFill>
                  <a:srgbClr val="E5004E"/>
                </a:solidFill>
                <a:effectLst/>
                <a:uLnTx/>
                <a:uFillTx/>
                <a:latin typeface="Arial" panose="020B0604020202020204" pitchFamily="34" charset="0"/>
                <a:cs typeface="Arial" panose="020B0604020202020204" pitchFamily="34" charset="0"/>
              </a:rPr>
              <a:t>09</a:t>
            </a:r>
            <a:endParaRPr kumimoji="0" lang="pt-PT" sz="1800" b="0" i="0" u="none" strike="noStrike" kern="0" cap="none" spc="0" normalizeH="0" baseline="0" noProof="0">
              <a:ln>
                <a:noFill/>
              </a:ln>
              <a:solidFill>
                <a:srgbClr val="E5004E"/>
              </a:solidFill>
              <a:effectLst/>
              <a:uLnTx/>
              <a:uFillTx/>
              <a:latin typeface="Arial" panose="020B0604020202020204" pitchFamily="34" charset="0"/>
              <a:cs typeface="Arial" panose="020B0604020202020204" pitchFamily="34" charset="0"/>
            </a:endParaRPr>
          </a:p>
        </p:txBody>
      </p:sp>
      <p:sp>
        <p:nvSpPr>
          <p:cNvPr id="14" name="CaixaDeTexto 13">
            <a:extLst>
              <a:ext uri="{FF2B5EF4-FFF2-40B4-BE49-F238E27FC236}">
                <a16:creationId xmlns:a16="http://schemas.microsoft.com/office/drawing/2014/main" id="{4436E42E-32BF-49B4-BA13-9AD36E1C98C2}"/>
              </a:ext>
            </a:extLst>
          </p:cNvPr>
          <p:cNvSpPr txBox="1"/>
          <p:nvPr/>
        </p:nvSpPr>
        <p:spPr>
          <a:xfrm>
            <a:off x="7772400" y="1208869"/>
            <a:ext cx="2743200" cy="584775"/>
          </a:xfrm>
          <a:prstGeom prst="rect">
            <a:avLst/>
          </a:prstGeom>
          <a:noFill/>
        </p:spPr>
        <p:txBody>
          <a:bodyPr wrap="square" rtlCol="0">
            <a:spAutoFit/>
          </a:bodyPr>
          <a:lstStyle/>
          <a:p>
            <a:pPr algn="ctr"/>
            <a:r>
              <a:rPr lang="pt-PT" sz="3200" b="1">
                <a:solidFill>
                  <a:srgbClr val="223980"/>
                </a:solidFill>
              </a:rPr>
              <a:t>Cooperação </a:t>
            </a:r>
            <a:endParaRPr lang="en-US" sz="3200" b="1" kern="1200">
              <a:solidFill>
                <a:srgbClr val="223980"/>
              </a:solidFill>
              <a:latin typeface="Helvetica Neue" panose="02000503000000020004" pitchFamily="2"/>
            </a:endParaRPr>
          </a:p>
        </p:txBody>
      </p:sp>
      <p:pic>
        <p:nvPicPr>
          <p:cNvPr id="5" name="Imagem 4">
            <a:extLst>
              <a:ext uri="{FF2B5EF4-FFF2-40B4-BE49-F238E27FC236}">
                <a16:creationId xmlns:a16="http://schemas.microsoft.com/office/drawing/2014/main" id="{9CE0EC38-BBB4-4790-9DDA-501C3492D0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6239" y="2538054"/>
            <a:ext cx="11135521" cy="6540077"/>
          </a:xfrm>
          <a:prstGeom prst="rect">
            <a:avLst/>
          </a:prstGeom>
        </p:spPr>
      </p:pic>
      <p:pic>
        <p:nvPicPr>
          <p:cNvPr id="13" name="Imagem 12">
            <a:extLst>
              <a:ext uri="{FF2B5EF4-FFF2-40B4-BE49-F238E27FC236}">
                <a16:creationId xmlns:a16="http://schemas.microsoft.com/office/drawing/2014/main" id="{F064BBF2-4325-43AF-A6AF-9E096FAE27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57" y="9752165"/>
            <a:ext cx="18288000" cy="536269"/>
          </a:xfrm>
          <a:prstGeom prst="rect">
            <a:avLst/>
          </a:prstGeom>
        </p:spPr>
      </p:pic>
      <p:grpSp>
        <p:nvGrpSpPr>
          <p:cNvPr id="15" name="Agrupar 14">
            <a:extLst>
              <a:ext uri="{FF2B5EF4-FFF2-40B4-BE49-F238E27FC236}">
                <a16:creationId xmlns:a16="http://schemas.microsoft.com/office/drawing/2014/main" id="{E14B1017-022B-471B-84C8-D29AA0BD2048}"/>
              </a:ext>
            </a:extLst>
          </p:cNvPr>
          <p:cNvGrpSpPr/>
          <p:nvPr/>
        </p:nvGrpSpPr>
        <p:grpSpPr>
          <a:xfrm>
            <a:off x="13006864" y="239072"/>
            <a:ext cx="4711629" cy="692113"/>
            <a:chOff x="13006864" y="239072"/>
            <a:chExt cx="4711629" cy="692113"/>
          </a:xfrm>
        </p:grpSpPr>
        <p:grpSp>
          <p:nvGrpSpPr>
            <p:cNvPr id="16" name="Agrupar 15">
              <a:extLst>
                <a:ext uri="{FF2B5EF4-FFF2-40B4-BE49-F238E27FC236}">
                  <a16:creationId xmlns:a16="http://schemas.microsoft.com/office/drawing/2014/main" id="{7AE8EF1A-2EB3-4DF0-BFED-F77DD2E53C24}"/>
                </a:ext>
              </a:extLst>
            </p:cNvPr>
            <p:cNvGrpSpPr/>
            <p:nvPr/>
          </p:nvGrpSpPr>
          <p:grpSpPr>
            <a:xfrm>
              <a:off x="13006864" y="246206"/>
              <a:ext cx="3844919" cy="684979"/>
              <a:chOff x="14106626" y="219553"/>
              <a:chExt cx="3844919" cy="684979"/>
            </a:xfrm>
          </p:grpSpPr>
          <p:pic>
            <p:nvPicPr>
              <p:cNvPr id="18" name="pt-cores-versao-principal-jpg2.jpg" descr="pt-cores-versao-principal-jpg2.jpg">
                <a:extLst>
                  <a:ext uri="{FF2B5EF4-FFF2-40B4-BE49-F238E27FC236}">
                    <a16:creationId xmlns:a16="http://schemas.microsoft.com/office/drawing/2014/main" id="{7D3EBED2-7EE1-4669-B55B-CDE1EF4929B8}"/>
                  </a:ext>
                </a:extLst>
              </p:cNvPr>
              <p:cNvPicPr>
                <a:picLocks noChangeAspect="1"/>
              </p:cNvPicPr>
              <p:nvPr/>
            </p:nvPicPr>
            <p:blipFill>
              <a:blip r:embed="rId5"/>
              <a:stretch>
                <a:fillRect/>
              </a:stretch>
            </p:blipFill>
            <p:spPr>
              <a:xfrm>
                <a:off x="15374895" y="224599"/>
                <a:ext cx="1301949" cy="631671"/>
              </a:xfrm>
              <a:prstGeom prst="rect">
                <a:avLst/>
              </a:prstGeom>
              <a:ln w="12700">
                <a:miter lim="400000"/>
              </a:ln>
            </p:spPr>
          </p:pic>
          <p:pic>
            <p:nvPicPr>
              <p:cNvPr id="19" name="Imagem 18">
                <a:extLst>
                  <a:ext uri="{FF2B5EF4-FFF2-40B4-BE49-F238E27FC236}">
                    <a16:creationId xmlns:a16="http://schemas.microsoft.com/office/drawing/2014/main" id="{D73D1080-01B5-402E-B795-54D9485F1D0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106626" y="224598"/>
                <a:ext cx="1174597" cy="631672"/>
              </a:xfrm>
              <a:prstGeom prst="rect">
                <a:avLst/>
              </a:prstGeom>
            </p:spPr>
          </p:pic>
          <p:pic>
            <p:nvPicPr>
              <p:cNvPr id="20" name="Imagem 19">
                <a:extLst>
                  <a:ext uri="{FF2B5EF4-FFF2-40B4-BE49-F238E27FC236}">
                    <a16:creationId xmlns:a16="http://schemas.microsoft.com/office/drawing/2014/main" id="{1EB25A6D-E6B5-4669-ADFB-2951DD1147D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676844" y="219553"/>
                <a:ext cx="1274701" cy="684979"/>
              </a:xfrm>
              <a:prstGeom prst="rect">
                <a:avLst/>
              </a:prstGeom>
            </p:spPr>
          </p:pic>
        </p:grpSp>
        <p:pic>
          <p:nvPicPr>
            <p:cNvPr id="17" name="Picture 15" descr="Picture 15">
              <a:extLst>
                <a:ext uri="{FF2B5EF4-FFF2-40B4-BE49-F238E27FC236}">
                  <a16:creationId xmlns:a16="http://schemas.microsoft.com/office/drawing/2014/main" id="{C542951A-E47E-4CF7-8CC8-808E892E7C5E}"/>
                </a:ext>
              </a:extLst>
            </p:cNvPr>
            <p:cNvPicPr>
              <a:picLocks noChangeAspect="1"/>
            </p:cNvPicPr>
            <p:nvPr/>
          </p:nvPicPr>
          <p:blipFill>
            <a:blip r:embed="rId8"/>
            <a:stretch>
              <a:fillRect/>
            </a:stretch>
          </p:blipFill>
          <p:spPr>
            <a:xfrm>
              <a:off x="16992600" y="239072"/>
              <a:ext cx="725893" cy="658036"/>
            </a:xfrm>
            <a:prstGeom prst="rect">
              <a:avLst/>
            </a:prstGeom>
            <a:ln w="12700" cap="flat">
              <a:noFill/>
              <a:miter lim="400000"/>
            </a:ln>
            <a:effectLst/>
          </p:spPr>
        </p:pic>
      </p:grpSp>
    </p:spTree>
    <p:extLst>
      <p:ext uri="{BB962C8B-B14F-4D97-AF65-F5344CB8AC3E}">
        <p14:creationId xmlns:p14="http://schemas.microsoft.com/office/powerpoint/2010/main" val="10984548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89E78809-8AF1-4A43-A5A2-389A6357B931}"/>
              </a:ext>
            </a:extLst>
          </p:cNvPr>
          <p:cNvSpPr/>
          <p:nvPr/>
        </p:nvSpPr>
        <p:spPr>
          <a:xfrm>
            <a:off x="4572000" y="-5313209"/>
            <a:ext cx="9144000" cy="507831"/>
          </a:xfrm>
          <a:prstGeom prst="rect">
            <a:avLst/>
          </a:prstGeom>
        </p:spPr>
        <p:txBody>
          <a:bodyPr>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
        <p:nvSpPr>
          <p:cNvPr id="6" name="Retângulo 5">
            <a:extLst>
              <a:ext uri="{FF2B5EF4-FFF2-40B4-BE49-F238E27FC236}">
                <a16:creationId xmlns:a16="http://schemas.microsoft.com/office/drawing/2014/main" id="{8E8DCB3E-9120-4005-B006-91E31B8E984A}"/>
              </a:ext>
            </a:extLst>
          </p:cNvPr>
          <p:cNvSpPr/>
          <p:nvPr/>
        </p:nvSpPr>
        <p:spPr>
          <a:xfrm>
            <a:off x="13409226" y="1464720"/>
            <a:ext cx="154374" cy="558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pt-PT" sz="27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object 5">
            <a:extLst>
              <a:ext uri="{FF2B5EF4-FFF2-40B4-BE49-F238E27FC236}">
                <a16:creationId xmlns:a16="http://schemas.microsoft.com/office/drawing/2014/main" id="{9589DE9E-42A2-41F7-8B61-DF3EF73835DD}"/>
              </a:ext>
            </a:extLst>
          </p:cNvPr>
          <p:cNvSpPr/>
          <p:nvPr/>
        </p:nvSpPr>
        <p:spPr>
          <a:xfrm>
            <a:off x="533400" y="1036997"/>
            <a:ext cx="1085850" cy="0"/>
          </a:xfrm>
          <a:custGeom>
            <a:avLst/>
            <a:gdLst/>
            <a:ahLst/>
            <a:cxnLst/>
            <a:rect l="l" t="t" r="r" b="b"/>
            <a:pathLst>
              <a:path w="1085850">
                <a:moveTo>
                  <a:pt x="0" y="0"/>
                </a:moveTo>
                <a:lnTo>
                  <a:pt x="1085811" y="0"/>
                </a:lnTo>
              </a:path>
            </a:pathLst>
          </a:custGeom>
          <a:noFill/>
          <a:ln w="9525" cap="flat" cmpd="sng" algn="ctr">
            <a:solidFill>
              <a:srgbClr val="F7BE00">
                <a:shade val="95000"/>
                <a:satMod val="105000"/>
              </a:srgbClr>
            </a:solidFill>
            <a:prstDash val="solid"/>
          </a:ln>
          <a:effectLst/>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233A80"/>
              </a:solidFill>
              <a:effectLst/>
              <a:uLnTx/>
              <a:uFillTx/>
              <a:latin typeface="Arial" panose="020B0604020202020204"/>
              <a:ea typeface="+mn-ea"/>
              <a:cs typeface="+mn-cs"/>
            </a:endParaRPr>
          </a:p>
        </p:txBody>
      </p:sp>
      <p:sp>
        <p:nvSpPr>
          <p:cNvPr id="48" name="object 10">
            <a:extLst>
              <a:ext uri="{FF2B5EF4-FFF2-40B4-BE49-F238E27FC236}">
                <a16:creationId xmlns:a16="http://schemas.microsoft.com/office/drawing/2014/main" id="{D79C15F4-61FF-488F-9C1F-F653AD4A6B4E}"/>
              </a:ext>
            </a:extLst>
          </p:cNvPr>
          <p:cNvSpPr txBox="1"/>
          <p:nvPr/>
        </p:nvSpPr>
        <p:spPr>
          <a:xfrm>
            <a:off x="533400" y="580071"/>
            <a:ext cx="381635" cy="289823"/>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pt-PT" sz="1800" b="1" i="0" u="none" strike="noStrike" kern="0" cap="none" spc="35" normalizeH="0" baseline="0" noProof="0">
                <a:ln>
                  <a:noFill/>
                </a:ln>
                <a:solidFill>
                  <a:srgbClr val="E5004E"/>
                </a:solidFill>
                <a:effectLst/>
                <a:uLnTx/>
                <a:uFillTx/>
                <a:latin typeface="Arial" panose="020B0604020202020204" pitchFamily="34" charset="0"/>
                <a:cs typeface="Arial" panose="020B0604020202020204" pitchFamily="34" charset="0"/>
              </a:rPr>
              <a:t>09</a:t>
            </a:r>
            <a:endParaRPr kumimoji="0" lang="pt-PT" sz="1800" b="0" i="0" u="none" strike="noStrike" kern="0" cap="none" spc="0" normalizeH="0" baseline="0" noProof="0">
              <a:ln>
                <a:noFill/>
              </a:ln>
              <a:solidFill>
                <a:srgbClr val="E5004E"/>
              </a:solidFill>
              <a:effectLst/>
              <a:uLnTx/>
              <a:uFillTx/>
              <a:latin typeface="Arial" panose="020B0604020202020204" pitchFamily="34" charset="0"/>
              <a:cs typeface="Arial" panose="020B0604020202020204" pitchFamily="34" charset="0"/>
            </a:endParaRPr>
          </a:p>
        </p:txBody>
      </p:sp>
      <p:sp>
        <p:nvSpPr>
          <p:cNvPr id="2" name="CaixaDeTexto 1">
            <a:extLst>
              <a:ext uri="{FF2B5EF4-FFF2-40B4-BE49-F238E27FC236}">
                <a16:creationId xmlns:a16="http://schemas.microsoft.com/office/drawing/2014/main" id="{DD1A3C0D-947C-487D-9DD6-6175CA68B448}"/>
              </a:ext>
            </a:extLst>
          </p:cNvPr>
          <p:cNvSpPr txBox="1"/>
          <p:nvPr/>
        </p:nvSpPr>
        <p:spPr>
          <a:xfrm>
            <a:off x="2667000" y="1464720"/>
            <a:ext cx="12954000" cy="584775"/>
          </a:xfrm>
          <a:prstGeom prst="rect">
            <a:avLst/>
          </a:prstGeom>
          <a:noFill/>
        </p:spPr>
        <p:txBody>
          <a:bodyPr wrap="square" rtlCol="0">
            <a:spAutoFit/>
          </a:bodyPr>
          <a:lstStyle/>
          <a:p>
            <a:pPr algn="ctr"/>
            <a:r>
              <a:rPr lang="pt-PT" sz="3200" b="1">
                <a:solidFill>
                  <a:srgbClr val="223980"/>
                </a:solidFill>
              </a:rPr>
              <a:t>Cooperação: Ajudar a criança a sentir-se capaz</a:t>
            </a:r>
            <a:endParaRPr lang="pt-PT" sz="3200">
              <a:solidFill>
                <a:srgbClr val="223980"/>
              </a:solidFill>
            </a:endParaRPr>
          </a:p>
        </p:txBody>
      </p:sp>
      <p:sp>
        <p:nvSpPr>
          <p:cNvPr id="10" name="CaixaDeTexto 9">
            <a:extLst>
              <a:ext uri="{FF2B5EF4-FFF2-40B4-BE49-F238E27FC236}">
                <a16:creationId xmlns:a16="http://schemas.microsoft.com/office/drawing/2014/main" id="{5BD207BF-A992-4669-8F68-9BDE868F1EE7}"/>
              </a:ext>
            </a:extLst>
          </p:cNvPr>
          <p:cNvSpPr txBox="1"/>
          <p:nvPr/>
        </p:nvSpPr>
        <p:spPr>
          <a:xfrm>
            <a:off x="1219200" y="2889821"/>
            <a:ext cx="15764510" cy="5910401"/>
          </a:xfrm>
          <a:prstGeom prst="rect">
            <a:avLst/>
          </a:prstGeom>
          <a:noFill/>
        </p:spPr>
        <p:txBody>
          <a:bodyPr wrap="square" rtlCol="0">
            <a:spAutoFit/>
          </a:bodyPr>
          <a:lstStyle/>
          <a:p>
            <a:pPr algn="l">
              <a:lnSpc>
                <a:spcPct val="150000"/>
              </a:lnSpc>
            </a:pPr>
            <a:r>
              <a:rPr lang="pt-PT" sz="3200" b="1">
                <a:solidFill>
                  <a:srgbClr val="223980"/>
                </a:solidFill>
              </a:rPr>
              <a:t>Abordagens de cuidado:</a:t>
            </a:r>
          </a:p>
          <a:p>
            <a:pPr marL="457200" indent="-457200" algn="l">
              <a:lnSpc>
                <a:spcPct val="150000"/>
              </a:lnSpc>
              <a:buFont typeface="Arial" panose="020B0604020202020204" pitchFamily="34" charset="0"/>
              <a:buChar char="•"/>
            </a:pPr>
            <a:r>
              <a:rPr lang="pt-PT" sz="3200" b="1">
                <a:solidFill>
                  <a:srgbClr val="E5044F"/>
                </a:solidFill>
              </a:rPr>
              <a:t>Oferecer escolhas </a:t>
            </a:r>
            <a:r>
              <a:rPr lang="pt-PT" sz="3200">
                <a:solidFill>
                  <a:srgbClr val="223980"/>
                </a:solidFill>
              </a:rPr>
              <a:t>– mesmo nas coisas mais simples;</a:t>
            </a:r>
          </a:p>
          <a:p>
            <a:pPr marL="457200" indent="-457200" algn="l">
              <a:lnSpc>
                <a:spcPct val="150000"/>
              </a:lnSpc>
              <a:buFont typeface="Arial" panose="020B0604020202020204" pitchFamily="34" charset="0"/>
              <a:buChar char="•"/>
            </a:pPr>
            <a:r>
              <a:rPr lang="pt-PT" sz="3200" b="1">
                <a:solidFill>
                  <a:srgbClr val="E5044F"/>
                </a:solidFill>
              </a:rPr>
              <a:t>Ajudar a criança a levar tarefas até ao fim e a alcançar resultados </a:t>
            </a:r>
            <a:r>
              <a:rPr lang="pt-PT" sz="3200">
                <a:solidFill>
                  <a:srgbClr val="223980"/>
                </a:solidFill>
              </a:rPr>
              <a:t>– tanto sozinha como com apoio (por exemplo, planear uma saída, tirar fotografias e vê-las impressas e emolduradas);</a:t>
            </a:r>
          </a:p>
          <a:p>
            <a:pPr marL="457200" indent="-457200" algn="l">
              <a:lnSpc>
                <a:spcPct val="150000"/>
              </a:lnSpc>
              <a:buFont typeface="Arial" panose="020B0604020202020204" pitchFamily="34" charset="0"/>
              <a:buChar char="•"/>
            </a:pPr>
            <a:r>
              <a:rPr lang="pt-PT" sz="3200" b="1">
                <a:solidFill>
                  <a:srgbClr val="E5044F"/>
                </a:solidFill>
              </a:rPr>
              <a:t>Envolver a criança em tarefas familiares </a:t>
            </a:r>
            <a:r>
              <a:rPr lang="pt-PT" sz="3200">
                <a:solidFill>
                  <a:srgbClr val="223980"/>
                </a:solidFill>
              </a:rPr>
              <a:t>cujo benefício seja visível para todos;</a:t>
            </a:r>
          </a:p>
          <a:p>
            <a:pPr marL="457200" indent="-457200" algn="l">
              <a:lnSpc>
                <a:spcPct val="150000"/>
              </a:lnSpc>
              <a:buFont typeface="Arial" panose="020B0604020202020204" pitchFamily="34" charset="0"/>
              <a:buChar char="•"/>
            </a:pPr>
            <a:r>
              <a:rPr lang="pt-PT" sz="3200" b="1">
                <a:solidFill>
                  <a:srgbClr val="E5044F"/>
                </a:solidFill>
              </a:rPr>
              <a:t>Ser exemplo de comportamentos cooperativos </a:t>
            </a:r>
            <a:r>
              <a:rPr lang="pt-PT" sz="3200">
                <a:solidFill>
                  <a:srgbClr val="223980"/>
                </a:solidFill>
              </a:rPr>
              <a:t>com os outros membros da família, além de o demonstrar diretamente com a própria criança.</a:t>
            </a:r>
          </a:p>
        </p:txBody>
      </p:sp>
      <p:pic>
        <p:nvPicPr>
          <p:cNvPr id="13" name="Imagem 12">
            <a:extLst>
              <a:ext uri="{FF2B5EF4-FFF2-40B4-BE49-F238E27FC236}">
                <a16:creationId xmlns:a16="http://schemas.microsoft.com/office/drawing/2014/main" id="{E6AE851C-6FF3-4585-B11F-948D7C71DE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57" y="9752165"/>
            <a:ext cx="18288000" cy="536269"/>
          </a:xfrm>
          <a:prstGeom prst="rect">
            <a:avLst/>
          </a:prstGeom>
        </p:spPr>
      </p:pic>
      <p:grpSp>
        <p:nvGrpSpPr>
          <p:cNvPr id="14" name="Agrupar 13">
            <a:extLst>
              <a:ext uri="{FF2B5EF4-FFF2-40B4-BE49-F238E27FC236}">
                <a16:creationId xmlns:a16="http://schemas.microsoft.com/office/drawing/2014/main" id="{12C351A5-6B90-4492-AC96-366D4A9AEBF3}"/>
              </a:ext>
            </a:extLst>
          </p:cNvPr>
          <p:cNvGrpSpPr/>
          <p:nvPr/>
        </p:nvGrpSpPr>
        <p:grpSpPr>
          <a:xfrm>
            <a:off x="13006864" y="239072"/>
            <a:ext cx="4711629" cy="692113"/>
            <a:chOff x="13006864" y="239072"/>
            <a:chExt cx="4711629" cy="692113"/>
          </a:xfrm>
        </p:grpSpPr>
        <p:grpSp>
          <p:nvGrpSpPr>
            <p:cNvPr id="15" name="Agrupar 14">
              <a:extLst>
                <a:ext uri="{FF2B5EF4-FFF2-40B4-BE49-F238E27FC236}">
                  <a16:creationId xmlns:a16="http://schemas.microsoft.com/office/drawing/2014/main" id="{D64CA248-E047-4ED2-938F-F2F7A7AD7E29}"/>
                </a:ext>
              </a:extLst>
            </p:cNvPr>
            <p:cNvGrpSpPr/>
            <p:nvPr/>
          </p:nvGrpSpPr>
          <p:grpSpPr>
            <a:xfrm>
              <a:off x="13006864" y="246206"/>
              <a:ext cx="3844919" cy="684979"/>
              <a:chOff x="14106626" y="219553"/>
              <a:chExt cx="3844919" cy="684979"/>
            </a:xfrm>
          </p:grpSpPr>
          <p:pic>
            <p:nvPicPr>
              <p:cNvPr id="17" name="pt-cores-versao-principal-jpg2.jpg" descr="pt-cores-versao-principal-jpg2.jpg">
                <a:extLst>
                  <a:ext uri="{FF2B5EF4-FFF2-40B4-BE49-F238E27FC236}">
                    <a16:creationId xmlns:a16="http://schemas.microsoft.com/office/drawing/2014/main" id="{EE324887-29DD-42BD-8053-85A77EB1DC4C}"/>
                  </a:ext>
                </a:extLst>
              </p:cNvPr>
              <p:cNvPicPr>
                <a:picLocks noChangeAspect="1"/>
              </p:cNvPicPr>
              <p:nvPr/>
            </p:nvPicPr>
            <p:blipFill>
              <a:blip r:embed="rId4"/>
              <a:stretch>
                <a:fillRect/>
              </a:stretch>
            </p:blipFill>
            <p:spPr>
              <a:xfrm>
                <a:off x="15374895" y="224599"/>
                <a:ext cx="1301949" cy="631671"/>
              </a:xfrm>
              <a:prstGeom prst="rect">
                <a:avLst/>
              </a:prstGeom>
              <a:ln w="12700">
                <a:miter lim="400000"/>
              </a:ln>
            </p:spPr>
          </p:pic>
          <p:pic>
            <p:nvPicPr>
              <p:cNvPr id="18" name="Imagem 17">
                <a:extLst>
                  <a:ext uri="{FF2B5EF4-FFF2-40B4-BE49-F238E27FC236}">
                    <a16:creationId xmlns:a16="http://schemas.microsoft.com/office/drawing/2014/main" id="{D7881473-A449-46AC-956E-BBDF29AF59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06626" y="224598"/>
                <a:ext cx="1174597" cy="631672"/>
              </a:xfrm>
              <a:prstGeom prst="rect">
                <a:avLst/>
              </a:prstGeom>
            </p:spPr>
          </p:pic>
          <p:pic>
            <p:nvPicPr>
              <p:cNvPr id="19" name="Imagem 18">
                <a:extLst>
                  <a:ext uri="{FF2B5EF4-FFF2-40B4-BE49-F238E27FC236}">
                    <a16:creationId xmlns:a16="http://schemas.microsoft.com/office/drawing/2014/main" id="{D40FCD12-B3FE-44C7-92C5-AB65123527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676844" y="219553"/>
                <a:ext cx="1274701" cy="684979"/>
              </a:xfrm>
              <a:prstGeom prst="rect">
                <a:avLst/>
              </a:prstGeom>
            </p:spPr>
          </p:pic>
        </p:grpSp>
        <p:pic>
          <p:nvPicPr>
            <p:cNvPr id="16" name="Picture 15" descr="Picture 15">
              <a:extLst>
                <a:ext uri="{FF2B5EF4-FFF2-40B4-BE49-F238E27FC236}">
                  <a16:creationId xmlns:a16="http://schemas.microsoft.com/office/drawing/2014/main" id="{797200A6-F05C-4CF4-89D4-BA2E5B9FFAA1}"/>
                </a:ext>
              </a:extLst>
            </p:cNvPr>
            <p:cNvPicPr>
              <a:picLocks noChangeAspect="1"/>
            </p:cNvPicPr>
            <p:nvPr/>
          </p:nvPicPr>
          <p:blipFill>
            <a:blip r:embed="rId7"/>
            <a:stretch>
              <a:fillRect/>
            </a:stretch>
          </p:blipFill>
          <p:spPr>
            <a:xfrm>
              <a:off x="16992600" y="239072"/>
              <a:ext cx="725893" cy="658036"/>
            </a:xfrm>
            <a:prstGeom prst="rect">
              <a:avLst/>
            </a:prstGeom>
            <a:ln w="12700" cap="flat">
              <a:noFill/>
              <a:miter lim="400000"/>
            </a:ln>
            <a:effectLst/>
          </p:spPr>
        </p:pic>
      </p:grpSp>
    </p:spTree>
    <p:extLst>
      <p:ext uri="{BB962C8B-B14F-4D97-AF65-F5344CB8AC3E}">
        <p14:creationId xmlns:p14="http://schemas.microsoft.com/office/powerpoint/2010/main" val="386966197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89E78809-8AF1-4A43-A5A2-389A6357B931}"/>
              </a:ext>
            </a:extLst>
          </p:cNvPr>
          <p:cNvSpPr/>
          <p:nvPr/>
        </p:nvSpPr>
        <p:spPr>
          <a:xfrm>
            <a:off x="4572000" y="-5313209"/>
            <a:ext cx="9144000" cy="507831"/>
          </a:xfrm>
          <a:prstGeom prst="rect">
            <a:avLst/>
          </a:prstGeom>
        </p:spPr>
        <p:txBody>
          <a:bodyPr>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
        <p:nvSpPr>
          <p:cNvPr id="6" name="Retângulo 5">
            <a:extLst>
              <a:ext uri="{FF2B5EF4-FFF2-40B4-BE49-F238E27FC236}">
                <a16:creationId xmlns:a16="http://schemas.microsoft.com/office/drawing/2014/main" id="{8E8DCB3E-9120-4005-B006-91E31B8E984A}"/>
              </a:ext>
            </a:extLst>
          </p:cNvPr>
          <p:cNvSpPr/>
          <p:nvPr/>
        </p:nvSpPr>
        <p:spPr>
          <a:xfrm>
            <a:off x="13409226" y="1464720"/>
            <a:ext cx="154374" cy="558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pt-PT" sz="27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object 5">
            <a:extLst>
              <a:ext uri="{FF2B5EF4-FFF2-40B4-BE49-F238E27FC236}">
                <a16:creationId xmlns:a16="http://schemas.microsoft.com/office/drawing/2014/main" id="{9589DE9E-42A2-41F7-8B61-DF3EF73835DD}"/>
              </a:ext>
            </a:extLst>
          </p:cNvPr>
          <p:cNvSpPr/>
          <p:nvPr/>
        </p:nvSpPr>
        <p:spPr>
          <a:xfrm>
            <a:off x="533400" y="1036997"/>
            <a:ext cx="1085850" cy="0"/>
          </a:xfrm>
          <a:custGeom>
            <a:avLst/>
            <a:gdLst/>
            <a:ahLst/>
            <a:cxnLst/>
            <a:rect l="l" t="t" r="r" b="b"/>
            <a:pathLst>
              <a:path w="1085850">
                <a:moveTo>
                  <a:pt x="0" y="0"/>
                </a:moveTo>
                <a:lnTo>
                  <a:pt x="1085811" y="0"/>
                </a:lnTo>
              </a:path>
            </a:pathLst>
          </a:custGeom>
          <a:noFill/>
          <a:ln w="9525" cap="flat" cmpd="sng" algn="ctr">
            <a:solidFill>
              <a:srgbClr val="F7BE00">
                <a:shade val="95000"/>
                <a:satMod val="105000"/>
              </a:srgbClr>
            </a:solidFill>
            <a:prstDash val="solid"/>
          </a:ln>
          <a:effectLst/>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233A80"/>
              </a:solidFill>
              <a:effectLst/>
              <a:uLnTx/>
              <a:uFillTx/>
              <a:latin typeface="Arial" panose="020B0604020202020204"/>
              <a:ea typeface="+mn-ea"/>
              <a:cs typeface="+mn-cs"/>
            </a:endParaRPr>
          </a:p>
        </p:txBody>
      </p:sp>
      <p:sp>
        <p:nvSpPr>
          <p:cNvPr id="48" name="object 10">
            <a:extLst>
              <a:ext uri="{FF2B5EF4-FFF2-40B4-BE49-F238E27FC236}">
                <a16:creationId xmlns:a16="http://schemas.microsoft.com/office/drawing/2014/main" id="{D79C15F4-61FF-488F-9C1F-F653AD4A6B4E}"/>
              </a:ext>
            </a:extLst>
          </p:cNvPr>
          <p:cNvSpPr txBox="1"/>
          <p:nvPr/>
        </p:nvSpPr>
        <p:spPr>
          <a:xfrm>
            <a:off x="533400" y="580071"/>
            <a:ext cx="381635" cy="289823"/>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pt-PT" b="1" spc="35">
                <a:solidFill>
                  <a:srgbClr val="E5004E"/>
                </a:solidFill>
                <a:latin typeface="Arial" panose="020B0604020202020204" pitchFamily="34" charset="0"/>
                <a:cs typeface="Arial" panose="020B0604020202020204" pitchFamily="34" charset="0"/>
              </a:rPr>
              <a:t>10</a:t>
            </a:r>
            <a:endParaRPr kumimoji="0" lang="pt-PT" sz="1800" b="0" i="0" u="none" strike="noStrike" kern="0" cap="none" spc="0" normalizeH="0" baseline="0" noProof="0">
              <a:ln>
                <a:noFill/>
              </a:ln>
              <a:solidFill>
                <a:srgbClr val="E5004E"/>
              </a:solidFill>
              <a:effectLst/>
              <a:uLnTx/>
              <a:uFillTx/>
              <a:latin typeface="Arial" panose="020B0604020202020204" pitchFamily="34" charset="0"/>
              <a:cs typeface="Arial" panose="020B0604020202020204" pitchFamily="34" charset="0"/>
            </a:endParaRPr>
          </a:p>
        </p:txBody>
      </p:sp>
      <p:sp>
        <p:nvSpPr>
          <p:cNvPr id="2" name="CaixaDeTexto 1">
            <a:extLst>
              <a:ext uri="{FF2B5EF4-FFF2-40B4-BE49-F238E27FC236}">
                <a16:creationId xmlns:a16="http://schemas.microsoft.com/office/drawing/2014/main" id="{DD1A3C0D-947C-487D-9DD6-6175CA68B448}"/>
              </a:ext>
            </a:extLst>
          </p:cNvPr>
          <p:cNvSpPr txBox="1"/>
          <p:nvPr/>
        </p:nvSpPr>
        <p:spPr>
          <a:xfrm>
            <a:off x="2667000" y="1464720"/>
            <a:ext cx="12954000" cy="584775"/>
          </a:xfrm>
          <a:prstGeom prst="rect">
            <a:avLst/>
          </a:prstGeom>
          <a:noFill/>
        </p:spPr>
        <p:txBody>
          <a:bodyPr wrap="square" rtlCol="0">
            <a:spAutoFit/>
          </a:bodyPr>
          <a:lstStyle/>
          <a:p>
            <a:pPr algn="ctr"/>
            <a:r>
              <a:rPr lang="pt-PT" sz="3200" b="1">
                <a:solidFill>
                  <a:srgbClr val="223980"/>
                </a:solidFill>
              </a:rPr>
              <a:t>Pertença Familiar</a:t>
            </a:r>
            <a:endParaRPr lang="pt-PT" sz="3200">
              <a:solidFill>
                <a:srgbClr val="223980"/>
              </a:solidFill>
            </a:endParaRPr>
          </a:p>
        </p:txBody>
      </p:sp>
      <p:pic>
        <p:nvPicPr>
          <p:cNvPr id="7" name="Imagem 6">
            <a:extLst>
              <a:ext uri="{FF2B5EF4-FFF2-40B4-BE49-F238E27FC236}">
                <a16:creationId xmlns:a16="http://schemas.microsoft.com/office/drawing/2014/main" id="{6383694A-421A-4069-8DF6-21FA12AAA3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3009" y="2369503"/>
            <a:ext cx="11501982" cy="6635549"/>
          </a:xfrm>
          <a:prstGeom prst="rect">
            <a:avLst/>
          </a:prstGeom>
        </p:spPr>
      </p:pic>
      <p:pic>
        <p:nvPicPr>
          <p:cNvPr id="13" name="Imagem 12">
            <a:extLst>
              <a:ext uri="{FF2B5EF4-FFF2-40B4-BE49-F238E27FC236}">
                <a16:creationId xmlns:a16="http://schemas.microsoft.com/office/drawing/2014/main" id="{CBE1C886-60DA-4828-BFBB-F5166CCDA9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57" y="9752165"/>
            <a:ext cx="18288000" cy="536269"/>
          </a:xfrm>
          <a:prstGeom prst="rect">
            <a:avLst/>
          </a:prstGeom>
        </p:spPr>
      </p:pic>
      <p:grpSp>
        <p:nvGrpSpPr>
          <p:cNvPr id="14" name="Agrupar 13">
            <a:extLst>
              <a:ext uri="{FF2B5EF4-FFF2-40B4-BE49-F238E27FC236}">
                <a16:creationId xmlns:a16="http://schemas.microsoft.com/office/drawing/2014/main" id="{7829F4CA-C09A-44BE-ABFF-14B9020C9B4B}"/>
              </a:ext>
            </a:extLst>
          </p:cNvPr>
          <p:cNvGrpSpPr/>
          <p:nvPr/>
        </p:nvGrpSpPr>
        <p:grpSpPr>
          <a:xfrm>
            <a:off x="13006864" y="239072"/>
            <a:ext cx="4711629" cy="692113"/>
            <a:chOff x="13006864" y="239072"/>
            <a:chExt cx="4711629" cy="692113"/>
          </a:xfrm>
        </p:grpSpPr>
        <p:grpSp>
          <p:nvGrpSpPr>
            <p:cNvPr id="15" name="Agrupar 14">
              <a:extLst>
                <a:ext uri="{FF2B5EF4-FFF2-40B4-BE49-F238E27FC236}">
                  <a16:creationId xmlns:a16="http://schemas.microsoft.com/office/drawing/2014/main" id="{B0C8A8EA-C510-455A-870E-3910B067290B}"/>
                </a:ext>
              </a:extLst>
            </p:cNvPr>
            <p:cNvGrpSpPr/>
            <p:nvPr/>
          </p:nvGrpSpPr>
          <p:grpSpPr>
            <a:xfrm>
              <a:off x="13006864" y="246206"/>
              <a:ext cx="3844919" cy="684979"/>
              <a:chOff x="14106626" y="219553"/>
              <a:chExt cx="3844919" cy="684979"/>
            </a:xfrm>
          </p:grpSpPr>
          <p:pic>
            <p:nvPicPr>
              <p:cNvPr id="17" name="pt-cores-versao-principal-jpg2.jpg" descr="pt-cores-versao-principal-jpg2.jpg">
                <a:extLst>
                  <a:ext uri="{FF2B5EF4-FFF2-40B4-BE49-F238E27FC236}">
                    <a16:creationId xmlns:a16="http://schemas.microsoft.com/office/drawing/2014/main" id="{C94F9C93-58B2-4961-8BC5-38B91098DF69}"/>
                  </a:ext>
                </a:extLst>
              </p:cNvPr>
              <p:cNvPicPr>
                <a:picLocks noChangeAspect="1"/>
              </p:cNvPicPr>
              <p:nvPr/>
            </p:nvPicPr>
            <p:blipFill>
              <a:blip r:embed="rId5"/>
              <a:stretch>
                <a:fillRect/>
              </a:stretch>
            </p:blipFill>
            <p:spPr>
              <a:xfrm>
                <a:off x="15374895" y="224599"/>
                <a:ext cx="1301949" cy="631671"/>
              </a:xfrm>
              <a:prstGeom prst="rect">
                <a:avLst/>
              </a:prstGeom>
              <a:ln w="12700">
                <a:miter lim="400000"/>
              </a:ln>
            </p:spPr>
          </p:pic>
          <p:pic>
            <p:nvPicPr>
              <p:cNvPr id="18" name="Imagem 17">
                <a:extLst>
                  <a:ext uri="{FF2B5EF4-FFF2-40B4-BE49-F238E27FC236}">
                    <a16:creationId xmlns:a16="http://schemas.microsoft.com/office/drawing/2014/main" id="{9856446D-E074-49D0-BBF5-7E54B398F4C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106626" y="224598"/>
                <a:ext cx="1174597" cy="631672"/>
              </a:xfrm>
              <a:prstGeom prst="rect">
                <a:avLst/>
              </a:prstGeom>
            </p:spPr>
          </p:pic>
          <p:pic>
            <p:nvPicPr>
              <p:cNvPr id="19" name="Imagem 18">
                <a:extLst>
                  <a:ext uri="{FF2B5EF4-FFF2-40B4-BE49-F238E27FC236}">
                    <a16:creationId xmlns:a16="http://schemas.microsoft.com/office/drawing/2014/main" id="{1B4631D5-169C-43EA-A756-C8D8704760C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676844" y="219553"/>
                <a:ext cx="1274701" cy="684979"/>
              </a:xfrm>
              <a:prstGeom prst="rect">
                <a:avLst/>
              </a:prstGeom>
            </p:spPr>
          </p:pic>
        </p:grpSp>
        <p:pic>
          <p:nvPicPr>
            <p:cNvPr id="16" name="Picture 15" descr="Picture 15">
              <a:extLst>
                <a:ext uri="{FF2B5EF4-FFF2-40B4-BE49-F238E27FC236}">
                  <a16:creationId xmlns:a16="http://schemas.microsoft.com/office/drawing/2014/main" id="{22B87F29-2929-453E-9632-B22D77C0C71E}"/>
                </a:ext>
              </a:extLst>
            </p:cNvPr>
            <p:cNvPicPr>
              <a:picLocks noChangeAspect="1"/>
            </p:cNvPicPr>
            <p:nvPr/>
          </p:nvPicPr>
          <p:blipFill>
            <a:blip r:embed="rId8"/>
            <a:stretch>
              <a:fillRect/>
            </a:stretch>
          </p:blipFill>
          <p:spPr>
            <a:xfrm>
              <a:off x="16992600" y="239072"/>
              <a:ext cx="725893" cy="658036"/>
            </a:xfrm>
            <a:prstGeom prst="rect">
              <a:avLst/>
            </a:prstGeom>
            <a:ln w="12700" cap="flat">
              <a:noFill/>
              <a:miter lim="400000"/>
            </a:ln>
            <a:effectLst/>
          </p:spPr>
        </p:pic>
      </p:grpSp>
    </p:spTree>
    <p:extLst>
      <p:ext uri="{BB962C8B-B14F-4D97-AF65-F5344CB8AC3E}">
        <p14:creationId xmlns:p14="http://schemas.microsoft.com/office/powerpoint/2010/main" val="4168362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89E78809-8AF1-4A43-A5A2-389A6357B931}"/>
              </a:ext>
            </a:extLst>
          </p:cNvPr>
          <p:cNvSpPr/>
          <p:nvPr/>
        </p:nvSpPr>
        <p:spPr>
          <a:xfrm>
            <a:off x="4572000" y="-5313209"/>
            <a:ext cx="9144000" cy="507831"/>
          </a:xfrm>
          <a:prstGeom prst="rect">
            <a:avLst/>
          </a:prstGeom>
        </p:spPr>
        <p:txBody>
          <a:bodyPr>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
        <p:nvSpPr>
          <p:cNvPr id="6" name="Retângulo 5">
            <a:extLst>
              <a:ext uri="{FF2B5EF4-FFF2-40B4-BE49-F238E27FC236}">
                <a16:creationId xmlns:a16="http://schemas.microsoft.com/office/drawing/2014/main" id="{8E8DCB3E-9120-4005-B006-91E31B8E984A}"/>
              </a:ext>
            </a:extLst>
          </p:cNvPr>
          <p:cNvSpPr/>
          <p:nvPr/>
        </p:nvSpPr>
        <p:spPr>
          <a:xfrm>
            <a:off x="13409226" y="1464720"/>
            <a:ext cx="154374" cy="558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pt-PT" sz="27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object 5">
            <a:extLst>
              <a:ext uri="{FF2B5EF4-FFF2-40B4-BE49-F238E27FC236}">
                <a16:creationId xmlns:a16="http://schemas.microsoft.com/office/drawing/2014/main" id="{9589DE9E-42A2-41F7-8B61-DF3EF73835DD}"/>
              </a:ext>
            </a:extLst>
          </p:cNvPr>
          <p:cNvSpPr/>
          <p:nvPr/>
        </p:nvSpPr>
        <p:spPr>
          <a:xfrm>
            <a:off x="533400" y="1036997"/>
            <a:ext cx="1085850" cy="0"/>
          </a:xfrm>
          <a:custGeom>
            <a:avLst/>
            <a:gdLst/>
            <a:ahLst/>
            <a:cxnLst/>
            <a:rect l="l" t="t" r="r" b="b"/>
            <a:pathLst>
              <a:path w="1085850">
                <a:moveTo>
                  <a:pt x="0" y="0"/>
                </a:moveTo>
                <a:lnTo>
                  <a:pt x="1085811" y="0"/>
                </a:lnTo>
              </a:path>
            </a:pathLst>
          </a:custGeom>
          <a:noFill/>
          <a:ln w="9525" cap="flat" cmpd="sng" algn="ctr">
            <a:solidFill>
              <a:srgbClr val="F7BE00">
                <a:shade val="95000"/>
                <a:satMod val="105000"/>
              </a:srgbClr>
            </a:solidFill>
            <a:prstDash val="solid"/>
          </a:ln>
          <a:effectLst/>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233A80"/>
              </a:solidFill>
              <a:effectLst/>
              <a:uLnTx/>
              <a:uFillTx/>
              <a:latin typeface="Arial" panose="020B0604020202020204"/>
              <a:ea typeface="+mn-ea"/>
              <a:cs typeface="+mn-cs"/>
            </a:endParaRPr>
          </a:p>
        </p:txBody>
      </p:sp>
      <p:sp>
        <p:nvSpPr>
          <p:cNvPr id="48" name="object 10">
            <a:extLst>
              <a:ext uri="{FF2B5EF4-FFF2-40B4-BE49-F238E27FC236}">
                <a16:creationId xmlns:a16="http://schemas.microsoft.com/office/drawing/2014/main" id="{D79C15F4-61FF-488F-9C1F-F653AD4A6B4E}"/>
              </a:ext>
            </a:extLst>
          </p:cNvPr>
          <p:cNvSpPr txBox="1"/>
          <p:nvPr/>
        </p:nvSpPr>
        <p:spPr>
          <a:xfrm>
            <a:off x="533400" y="580071"/>
            <a:ext cx="381635" cy="289823"/>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pt-PT" sz="1800" b="1" i="0" u="none" strike="noStrike" kern="0" cap="none" spc="35" normalizeH="0" baseline="0" noProof="0">
                <a:ln>
                  <a:noFill/>
                </a:ln>
                <a:solidFill>
                  <a:srgbClr val="E5004E"/>
                </a:solidFill>
                <a:effectLst/>
                <a:uLnTx/>
                <a:uFillTx/>
                <a:latin typeface="Arial" panose="020B0604020202020204" pitchFamily="34" charset="0"/>
                <a:cs typeface="Arial" panose="020B0604020202020204" pitchFamily="34" charset="0"/>
              </a:rPr>
              <a:t>02</a:t>
            </a:r>
            <a:endParaRPr kumimoji="0" lang="pt-PT" sz="1800" b="0" i="0" u="none" strike="noStrike" kern="0" cap="none" spc="0" normalizeH="0" baseline="0" noProof="0">
              <a:ln>
                <a:noFill/>
              </a:ln>
              <a:solidFill>
                <a:srgbClr val="E5004E"/>
              </a:solidFill>
              <a:effectLst/>
              <a:uLnTx/>
              <a:uFillTx/>
              <a:latin typeface="Arial" panose="020B0604020202020204" pitchFamily="34" charset="0"/>
              <a:cs typeface="Arial" panose="020B0604020202020204" pitchFamily="34" charset="0"/>
            </a:endParaRPr>
          </a:p>
        </p:txBody>
      </p:sp>
      <p:sp>
        <p:nvSpPr>
          <p:cNvPr id="2" name="CaixaDeTexto 1">
            <a:extLst>
              <a:ext uri="{FF2B5EF4-FFF2-40B4-BE49-F238E27FC236}">
                <a16:creationId xmlns:a16="http://schemas.microsoft.com/office/drawing/2014/main" id="{DD1A3C0D-947C-487D-9DD6-6175CA68B448}"/>
              </a:ext>
            </a:extLst>
          </p:cNvPr>
          <p:cNvSpPr txBox="1"/>
          <p:nvPr/>
        </p:nvSpPr>
        <p:spPr>
          <a:xfrm>
            <a:off x="2667000" y="1464720"/>
            <a:ext cx="12954000" cy="1077218"/>
          </a:xfrm>
          <a:prstGeom prst="rect">
            <a:avLst/>
          </a:prstGeom>
          <a:noFill/>
        </p:spPr>
        <p:txBody>
          <a:bodyPr wrap="square" rtlCol="0">
            <a:spAutoFit/>
          </a:bodyPr>
          <a:lstStyle/>
          <a:p>
            <a:pPr algn="ctr"/>
            <a:r>
              <a:rPr lang="pt-PT" sz="3200" b="1" kern="1200">
                <a:solidFill>
                  <a:srgbClr val="233A80"/>
                </a:solidFill>
                <a:latin typeface="Helvetica Neue" panose="02000503000000020004" pitchFamily="2"/>
              </a:rPr>
              <a:t>O que a teoria da vinculação nos ajuda a entender sobre as crianças em acolhimento</a:t>
            </a:r>
            <a:endParaRPr lang="en-US" sz="3200" b="1" kern="1200">
              <a:solidFill>
                <a:srgbClr val="233A80"/>
              </a:solidFill>
              <a:latin typeface="Helvetica Neue" panose="02000503000000020004" pitchFamily="2"/>
            </a:endParaRPr>
          </a:p>
        </p:txBody>
      </p:sp>
      <p:sp>
        <p:nvSpPr>
          <p:cNvPr id="10" name="CaixaDeTexto 9">
            <a:extLst>
              <a:ext uri="{FF2B5EF4-FFF2-40B4-BE49-F238E27FC236}">
                <a16:creationId xmlns:a16="http://schemas.microsoft.com/office/drawing/2014/main" id="{5BD207BF-A992-4669-8F68-9BDE868F1EE7}"/>
              </a:ext>
            </a:extLst>
          </p:cNvPr>
          <p:cNvSpPr txBox="1"/>
          <p:nvPr/>
        </p:nvSpPr>
        <p:spPr>
          <a:xfrm>
            <a:off x="1076324" y="3543300"/>
            <a:ext cx="16068675" cy="5016758"/>
          </a:xfrm>
          <a:prstGeom prst="rect">
            <a:avLst/>
          </a:prstGeom>
          <a:noFill/>
        </p:spPr>
        <p:txBody>
          <a:bodyPr wrap="square" rtlCol="0">
            <a:spAutoFit/>
          </a:bodyPr>
          <a:lstStyle/>
          <a:p>
            <a:pPr algn="l"/>
            <a:r>
              <a:rPr lang="pt-PT" sz="3200" kern="1200">
                <a:solidFill>
                  <a:srgbClr val="233A80"/>
                </a:solidFill>
                <a:latin typeface="Helvetica Neue" panose="02000503000000020004" pitchFamily="2"/>
              </a:rPr>
              <a:t>O abuso, a negligência ou a rejeição têm implicações no modelo interno de funcionamento da criança (as suas crenças e expetativas sobre si própria e sobre os outros).</a:t>
            </a:r>
          </a:p>
          <a:p>
            <a:pPr algn="l"/>
            <a:endParaRPr lang="pt-PT" sz="3200" kern="1200">
              <a:solidFill>
                <a:srgbClr val="233A80"/>
              </a:solidFill>
              <a:latin typeface="Helvetica Neue" panose="02000503000000020004" pitchFamily="2"/>
            </a:endParaRPr>
          </a:p>
          <a:p>
            <a:pPr algn="l"/>
            <a:r>
              <a:rPr lang="pt-PT" sz="3200" kern="1200">
                <a:solidFill>
                  <a:srgbClr val="233A80"/>
                </a:solidFill>
                <a:latin typeface="Helvetica Neue" panose="02000503000000020004" pitchFamily="2"/>
              </a:rPr>
              <a:t>A separação e a perda aumentam a ansiedade e intensificam as estratégias defensivas da criança.</a:t>
            </a:r>
          </a:p>
          <a:p>
            <a:pPr algn="l"/>
            <a:br>
              <a:rPr lang="pt-PT" sz="3200" kern="1200">
                <a:solidFill>
                  <a:srgbClr val="233A80"/>
                </a:solidFill>
                <a:latin typeface="Helvetica Neue" panose="02000503000000020004" pitchFamily="2"/>
              </a:rPr>
            </a:br>
            <a:r>
              <a:rPr lang="pt-PT" sz="3200" kern="1200">
                <a:solidFill>
                  <a:srgbClr val="233A80"/>
                </a:solidFill>
                <a:latin typeface="Helvetica Neue" panose="02000503000000020004" pitchFamily="2"/>
              </a:rPr>
              <a:t>Existe o risco de que as crianças recriem as suas experiências anteriores de cuidado em novas famílias ou novas relações – a criança pode pensar que um bom cuidado é apenas uma ilusão (</a:t>
            </a:r>
            <a:r>
              <a:rPr lang="pt-PT" sz="3200" kern="1200" err="1">
                <a:solidFill>
                  <a:srgbClr val="233A80"/>
                </a:solidFill>
                <a:latin typeface="Helvetica Neue" panose="02000503000000020004" pitchFamily="2"/>
              </a:rPr>
              <a:t>Crittenden</a:t>
            </a:r>
            <a:r>
              <a:rPr lang="pt-PT" sz="3200" kern="1200">
                <a:solidFill>
                  <a:srgbClr val="233A80"/>
                </a:solidFill>
                <a:latin typeface="Helvetica Neue" panose="02000503000000020004" pitchFamily="2"/>
              </a:rPr>
              <a:t>, 1995).</a:t>
            </a:r>
          </a:p>
        </p:txBody>
      </p:sp>
      <p:pic>
        <p:nvPicPr>
          <p:cNvPr id="7" name="Imagem 6">
            <a:extLst>
              <a:ext uri="{FF2B5EF4-FFF2-40B4-BE49-F238E27FC236}">
                <a16:creationId xmlns:a16="http://schemas.microsoft.com/office/drawing/2014/main" id="{19442E67-79E1-4F04-A88B-B11BD1DA0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57" y="9752165"/>
            <a:ext cx="18288000" cy="536269"/>
          </a:xfrm>
          <a:prstGeom prst="rect">
            <a:avLst/>
          </a:prstGeom>
        </p:spPr>
      </p:pic>
      <p:grpSp>
        <p:nvGrpSpPr>
          <p:cNvPr id="14" name="Agrupar 13">
            <a:extLst>
              <a:ext uri="{FF2B5EF4-FFF2-40B4-BE49-F238E27FC236}">
                <a16:creationId xmlns:a16="http://schemas.microsoft.com/office/drawing/2014/main" id="{E61C333C-1595-41E6-9CD6-DF8515DA30C0}"/>
              </a:ext>
            </a:extLst>
          </p:cNvPr>
          <p:cNvGrpSpPr/>
          <p:nvPr/>
        </p:nvGrpSpPr>
        <p:grpSpPr>
          <a:xfrm>
            <a:off x="13006864" y="239072"/>
            <a:ext cx="4711629" cy="692113"/>
            <a:chOff x="13006864" y="239072"/>
            <a:chExt cx="4711629" cy="692113"/>
          </a:xfrm>
        </p:grpSpPr>
        <p:grpSp>
          <p:nvGrpSpPr>
            <p:cNvPr id="15" name="Agrupar 14">
              <a:extLst>
                <a:ext uri="{FF2B5EF4-FFF2-40B4-BE49-F238E27FC236}">
                  <a16:creationId xmlns:a16="http://schemas.microsoft.com/office/drawing/2014/main" id="{D8271FD6-4F4F-4685-AC2B-7F4F840C2C3C}"/>
                </a:ext>
              </a:extLst>
            </p:cNvPr>
            <p:cNvGrpSpPr/>
            <p:nvPr/>
          </p:nvGrpSpPr>
          <p:grpSpPr>
            <a:xfrm>
              <a:off x="13006864" y="246206"/>
              <a:ext cx="3844919" cy="684979"/>
              <a:chOff x="14106626" y="219553"/>
              <a:chExt cx="3844919" cy="684979"/>
            </a:xfrm>
          </p:grpSpPr>
          <p:pic>
            <p:nvPicPr>
              <p:cNvPr id="17" name="pt-cores-versao-principal-jpg2.jpg" descr="pt-cores-versao-principal-jpg2.jpg">
                <a:extLst>
                  <a:ext uri="{FF2B5EF4-FFF2-40B4-BE49-F238E27FC236}">
                    <a16:creationId xmlns:a16="http://schemas.microsoft.com/office/drawing/2014/main" id="{25AD8028-97A6-4A79-AF2C-323BA5B0211C}"/>
                  </a:ext>
                </a:extLst>
              </p:cNvPr>
              <p:cNvPicPr>
                <a:picLocks noChangeAspect="1"/>
              </p:cNvPicPr>
              <p:nvPr/>
            </p:nvPicPr>
            <p:blipFill>
              <a:blip r:embed="rId4"/>
              <a:stretch>
                <a:fillRect/>
              </a:stretch>
            </p:blipFill>
            <p:spPr>
              <a:xfrm>
                <a:off x="15374895" y="224599"/>
                <a:ext cx="1301949" cy="631671"/>
              </a:xfrm>
              <a:prstGeom prst="rect">
                <a:avLst/>
              </a:prstGeom>
              <a:ln w="12700">
                <a:miter lim="400000"/>
              </a:ln>
            </p:spPr>
          </p:pic>
          <p:pic>
            <p:nvPicPr>
              <p:cNvPr id="18" name="Imagem 17">
                <a:extLst>
                  <a:ext uri="{FF2B5EF4-FFF2-40B4-BE49-F238E27FC236}">
                    <a16:creationId xmlns:a16="http://schemas.microsoft.com/office/drawing/2014/main" id="{A2EC6E39-B2D4-4515-B92A-734B676BB1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06626" y="224598"/>
                <a:ext cx="1174597" cy="631672"/>
              </a:xfrm>
              <a:prstGeom prst="rect">
                <a:avLst/>
              </a:prstGeom>
            </p:spPr>
          </p:pic>
          <p:pic>
            <p:nvPicPr>
              <p:cNvPr id="19" name="Imagem 18">
                <a:extLst>
                  <a:ext uri="{FF2B5EF4-FFF2-40B4-BE49-F238E27FC236}">
                    <a16:creationId xmlns:a16="http://schemas.microsoft.com/office/drawing/2014/main" id="{4CF92268-E8A7-4CC8-952A-F230196B048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676844" y="219553"/>
                <a:ext cx="1274701" cy="684979"/>
              </a:xfrm>
              <a:prstGeom prst="rect">
                <a:avLst/>
              </a:prstGeom>
            </p:spPr>
          </p:pic>
        </p:grpSp>
        <p:pic>
          <p:nvPicPr>
            <p:cNvPr id="16" name="Picture 15" descr="Picture 15">
              <a:extLst>
                <a:ext uri="{FF2B5EF4-FFF2-40B4-BE49-F238E27FC236}">
                  <a16:creationId xmlns:a16="http://schemas.microsoft.com/office/drawing/2014/main" id="{51D8559C-7128-4BED-B952-BE6912735C00}"/>
                </a:ext>
              </a:extLst>
            </p:cNvPr>
            <p:cNvPicPr>
              <a:picLocks noChangeAspect="1"/>
            </p:cNvPicPr>
            <p:nvPr/>
          </p:nvPicPr>
          <p:blipFill>
            <a:blip r:embed="rId7"/>
            <a:stretch>
              <a:fillRect/>
            </a:stretch>
          </p:blipFill>
          <p:spPr>
            <a:xfrm>
              <a:off x="16992600" y="239072"/>
              <a:ext cx="725893" cy="658036"/>
            </a:xfrm>
            <a:prstGeom prst="rect">
              <a:avLst/>
            </a:prstGeom>
            <a:ln w="12700" cap="flat">
              <a:noFill/>
              <a:miter lim="400000"/>
            </a:ln>
            <a:effectLst/>
          </p:spPr>
        </p:pic>
      </p:grpSp>
    </p:spTree>
    <p:extLst>
      <p:ext uri="{BB962C8B-B14F-4D97-AF65-F5344CB8AC3E}">
        <p14:creationId xmlns:p14="http://schemas.microsoft.com/office/powerpoint/2010/main" val="214386689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89E78809-8AF1-4A43-A5A2-389A6357B931}"/>
              </a:ext>
            </a:extLst>
          </p:cNvPr>
          <p:cNvSpPr/>
          <p:nvPr/>
        </p:nvSpPr>
        <p:spPr>
          <a:xfrm>
            <a:off x="4572000" y="-5313209"/>
            <a:ext cx="9144000" cy="507831"/>
          </a:xfrm>
          <a:prstGeom prst="rect">
            <a:avLst/>
          </a:prstGeom>
        </p:spPr>
        <p:txBody>
          <a:bodyPr>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
        <p:nvSpPr>
          <p:cNvPr id="6" name="Retângulo 5">
            <a:extLst>
              <a:ext uri="{FF2B5EF4-FFF2-40B4-BE49-F238E27FC236}">
                <a16:creationId xmlns:a16="http://schemas.microsoft.com/office/drawing/2014/main" id="{8E8DCB3E-9120-4005-B006-91E31B8E984A}"/>
              </a:ext>
            </a:extLst>
          </p:cNvPr>
          <p:cNvSpPr/>
          <p:nvPr/>
        </p:nvSpPr>
        <p:spPr>
          <a:xfrm>
            <a:off x="13409226" y="1464720"/>
            <a:ext cx="154374" cy="558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pt-PT" sz="27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object 5">
            <a:extLst>
              <a:ext uri="{FF2B5EF4-FFF2-40B4-BE49-F238E27FC236}">
                <a16:creationId xmlns:a16="http://schemas.microsoft.com/office/drawing/2014/main" id="{9589DE9E-42A2-41F7-8B61-DF3EF73835DD}"/>
              </a:ext>
            </a:extLst>
          </p:cNvPr>
          <p:cNvSpPr/>
          <p:nvPr/>
        </p:nvSpPr>
        <p:spPr>
          <a:xfrm>
            <a:off x="533400" y="1036997"/>
            <a:ext cx="1085850" cy="0"/>
          </a:xfrm>
          <a:custGeom>
            <a:avLst/>
            <a:gdLst/>
            <a:ahLst/>
            <a:cxnLst/>
            <a:rect l="l" t="t" r="r" b="b"/>
            <a:pathLst>
              <a:path w="1085850">
                <a:moveTo>
                  <a:pt x="0" y="0"/>
                </a:moveTo>
                <a:lnTo>
                  <a:pt x="1085811" y="0"/>
                </a:lnTo>
              </a:path>
            </a:pathLst>
          </a:custGeom>
          <a:noFill/>
          <a:ln w="9525" cap="flat" cmpd="sng" algn="ctr">
            <a:solidFill>
              <a:srgbClr val="F7BE00">
                <a:shade val="95000"/>
                <a:satMod val="105000"/>
              </a:srgbClr>
            </a:solidFill>
            <a:prstDash val="solid"/>
          </a:ln>
          <a:effectLst/>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233A80"/>
              </a:solidFill>
              <a:effectLst/>
              <a:uLnTx/>
              <a:uFillTx/>
              <a:latin typeface="Arial" panose="020B0604020202020204"/>
              <a:ea typeface="+mn-ea"/>
              <a:cs typeface="+mn-cs"/>
            </a:endParaRPr>
          </a:p>
        </p:txBody>
      </p:sp>
      <p:sp>
        <p:nvSpPr>
          <p:cNvPr id="48" name="object 10">
            <a:extLst>
              <a:ext uri="{FF2B5EF4-FFF2-40B4-BE49-F238E27FC236}">
                <a16:creationId xmlns:a16="http://schemas.microsoft.com/office/drawing/2014/main" id="{D79C15F4-61FF-488F-9C1F-F653AD4A6B4E}"/>
              </a:ext>
            </a:extLst>
          </p:cNvPr>
          <p:cNvSpPr txBox="1"/>
          <p:nvPr/>
        </p:nvSpPr>
        <p:spPr>
          <a:xfrm>
            <a:off x="533400" y="580071"/>
            <a:ext cx="381635" cy="289823"/>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pt-PT" sz="1800" b="0" i="0" u="none" strike="noStrike" kern="0" cap="none" spc="0" normalizeH="0" baseline="0" noProof="0">
                <a:ln>
                  <a:noFill/>
                </a:ln>
                <a:solidFill>
                  <a:srgbClr val="E5004E"/>
                </a:solidFill>
                <a:effectLst/>
                <a:uLnTx/>
                <a:uFillTx/>
                <a:latin typeface="Arial" panose="020B0604020202020204" pitchFamily="34" charset="0"/>
                <a:cs typeface="Arial" panose="020B0604020202020204" pitchFamily="34" charset="0"/>
              </a:rPr>
              <a:t>10</a:t>
            </a:r>
          </a:p>
        </p:txBody>
      </p:sp>
      <p:sp>
        <p:nvSpPr>
          <p:cNvPr id="2" name="CaixaDeTexto 1">
            <a:extLst>
              <a:ext uri="{FF2B5EF4-FFF2-40B4-BE49-F238E27FC236}">
                <a16:creationId xmlns:a16="http://schemas.microsoft.com/office/drawing/2014/main" id="{DD1A3C0D-947C-487D-9DD6-6175CA68B448}"/>
              </a:ext>
            </a:extLst>
          </p:cNvPr>
          <p:cNvSpPr txBox="1"/>
          <p:nvPr/>
        </p:nvSpPr>
        <p:spPr>
          <a:xfrm>
            <a:off x="2667000" y="1464720"/>
            <a:ext cx="12954000" cy="584775"/>
          </a:xfrm>
          <a:prstGeom prst="rect">
            <a:avLst/>
          </a:prstGeom>
          <a:noFill/>
        </p:spPr>
        <p:txBody>
          <a:bodyPr wrap="square" rtlCol="0">
            <a:spAutoFit/>
          </a:bodyPr>
          <a:lstStyle/>
          <a:p>
            <a:pPr algn="ctr"/>
            <a:r>
              <a:rPr lang="pt-PT" sz="3200" b="1">
                <a:solidFill>
                  <a:srgbClr val="223980"/>
                </a:solidFill>
              </a:rPr>
              <a:t>Pertença familiar: ajudar a criança a sentir-se parte da família</a:t>
            </a:r>
            <a:endParaRPr lang="pt-PT" sz="3200">
              <a:solidFill>
                <a:srgbClr val="223980"/>
              </a:solidFill>
            </a:endParaRPr>
          </a:p>
        </p:txBody>
      </p:sp>
      <p:sp>
        <p:nvSpPr>
          <p:cNvPr id="10" name="CaixaDeTexto 9">
            <a:extLst>
              <a:ext uri="{FF2B5EF4-FFF2-40B4-BE49-F238E27FC236}">
                <a16:creationId xmlns:a16="http://schemas.microsoft.com/office/drawing/2014/main" id="{5BD207BF-A992-4669-8F68-9BDE868F1EE7}"/>
              </a:ext>
            </a:extLst>
          </p:cNvPr>
          <p:cNvSpPr txBox="1"/>
          <p:nvPr/>
        </p:nvSpPr>
        <p:spPr>
          <a:xfrm>
            <a:off x="1219200" y="2889821"/>
            <a:ext cx="15764510" cy="6649064"/>
          </a:xfrm>
          <a:prstGeom prst="rect">
            <a:avLst/>
          </a:prstGeom>
          <a:noFill/>
        </p:spPr>
        <p:txBody>
          <a:bodyPr wrap="square" rtlCol="0">
            <a:spAutoFit/>
          </a:bodyPr>
          <a:lstStyle/>
          <a:p>
            <a:pPr algn="l">
              <a:lnSpc>
                <a:spcPct val="150000"/>
              </a:lnSpc>
            </a:pPr>
            <a:r>
              <a:rPr lang="pt-PT" sz="3200" b="1">
                <a:solidFill>
                  <a:srgbClr val="223980"/>
                </a:solidFill>
              </a:rPr>
              <a:t>Abordagens de cuidado:</a:t>
            </a:r>
          </a:p>
          <a:p>
            <a:pPr marL="457200" indent="-457200" algn="l">
              <a:lnSpc>
                <a:spcPct val="150000"/>
              </a:lnSpc>
              <a:buFont typeface="Arial" panose="020B0604020202020204" pitchFamily="34" charset="0"/>
              <a:buChar char="•"/>
            </a:pPr>
            <a:r>
              <a:rPr lang="pt-PT" sz="3200" b="1">
                <a:solidFill>
                  <a:srgbClr val="E5044F"/>
                </a:solidFill>
              </a:rPr>
              <a:t>Criar espaços especiais para a criança </a:t>
            </a:r>
            <a:r>
              <a:rPr lang="pt-PT" sz="3200">
                <a:solidFill>
                  <a:srgbClr val="223980"/>
                </a:solidFill>
              </a:rPr>
              <a:t>na família – para a sua roupa, à mesa, no jardim;</a:t>
            </a:r>
          </a:p>
          <a:p>
            <a:pPr marL="457200" indent="-457200" algn="l">
              <a:lnSpc>
                <a:spcPct val="150000"/>
              </a:lnSpc>
              <a:buFont typeface="Arial" panose="020B0604020202020204" pitchFamily="34" charset="0"/>
              <a:buChar char="•"/>
            </a:pPr>
            <a:r>
              <a:rPr lang="pt-PT" sz="3200" b="1">
                <a:solidFill>
                  <a:srgbClr val="E5044F"/>
                </a:solidFill>
              </a:rPr>
              <a:t>Garantir que a criança compreende como funciona a dinâmica </a:t>
            </a:r>
            <a:r>
              <a:rPr lang="pt-PT" sz="3200">
                <a:solidFill>
                  <a:srgbClr val="223980"/>
                </a:solidFill>
              </a:rPr>
              <a:t>daquela família – incluí-la na vida da família de acolhimento, nas fotografias e nas rotinas;</a:t>
            </a:r>
          </a:p>
          <a:p>
            <a:pPr marL="457200" indent="-457200" algn="l">
              <a:lnSpc>
                <a:spcPct val="150000"/>
              </a:lnSpc>
              <a:buFont typeface="Arial" panose="020B0604020202020204" pitchFamily="34" charset="0"/>
              <a:buChar char="•"/>
            </a:pPr>
            <a:r>
              <a:rPr lang="pt-PT" sz="3200" b="1">
                <a:solidFill>
                  <a:srgbClr val="E5044F"/>
                </a:solidFill>
              </a:rPr>
              <a:t>Ajudar a criança a falar sobre e a valorizar a sua identidade </a:t>
            </a:r>
            <a:r>
              <a:rPr lang="pt-PT" sz="3200">
                <a:solidFill>
                  <a:srgbClr val="223980"/>
                </a:solidFill>
              </a:rPr>
              <a:t>ligada à família de origem;</a:t>
            </a:r>
          </a:p>
          <a:p>
            <a:pPr marL="457200" indent="-457200" algn="l">
              <a:lnSpc>
                <a:spcPct val="150000"/>
              </a:lnSpc>
              <a:buFont typeface="Arial" panose="020B0604020202020204" pitchFamily="34" charset="0"/>
              <a:buChar char="•"/>
            </a:pPr>
            <a:r>
              <a:rPr lang="pt-PT" sz="3200">
                <a:solidFill>
                  <a:srgbClr val="223980"/>
                </a:solidFill>
              </a:rPr>
              <a:t>Gerir os contactos com a família de origem de forma a </a:t>
            </a:r>
            <a:r>
              <a:rPr lang="pt-PT" sz="3200" b="1">
                <a:solidFill>
                  <a:srgbClr val="E5044F"/>
                </a:solidFill>
              </a:rPr>
              <a:t>promover o bem-estar da criança e um sentimento de pertença confortável em ambas as famílias</a:t>
            </a:r>
          </a:p>
        </p:txBody>
      </p:sp>
      <p:pic>
        <p:nvPicPr>
          <p:cNvPr id="13" name="Imagem 12">
            <a:extLst>
              <a:ext uri="{FF2B5EF4-FFF2-40B4-BE49-F238E27FC236}">
                <a16:creationId xmlns:a16="http://schemas.microsoft.com/office/drawing/2014/main" id="{CA8659DF-5974-4630-BACE-EE56EEF1E3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57" y="9752165"/>
            <a:ext cx="18288000" cy="536269"/>
          </a:xfrm>
          <a:prstGeom prst="rect">
            <a:avLst/>
          </a:prstGeom>
        </p:spPr>
      </p:pic>
      <p:grpSp>
        <p:nvGrpSpPr>
          <p:cNvPr id="14" name="Agrupar 13">
            <a:extLst>
              <a:ext uri="{FF2B5EF4-FFF2-40B4-BE49-F238E27FC236}">
                <a16:creationId xmlns:a16="http://schemas.microsoft.com/office/drawing/2014/main" id="{8AAA7C6A-7750-4BD8-9A6A-FC297C9D6039}"/>
              </a:ext>
            </a:extLst>
          </p:cNvPr>
          <p:cNvGrpSpPr/>
          <p:nvPr/>
        </p:nvGrpSpPr>
        <p:grpSpPr>
          <a:xfrm>
            <a:off x="13006864" y="239072"/>
            <a:ext cx="4711629" cy="692113"/>
            <a:chOff x="13006864" y="239072"/>
            <a:chExt cx="4711629" cy="692113"/>
          </a:xfrm>
        </p:grpSpPr>
        <p:grpSp>
          <p:nvGrpSpPr>
            <p:cNvPr id="15" name="Agrupar 14">
              <a:extLst>
                <a:ext uri="{FF2B5EF4-FFF2-40B4-BE49-F238E27FC236}">
                  <a16:creationId xmlns:a16="http://schemas.microsoft.com/office/drawing/2014/main" id="{B4D55A86-4D38-4112-A806-5646FB69F639}"/>
                </a:ext>
              </a:extLst>
            </p:cNvPr>
            <p:cNvGrpSpPr/>
            <p:nvPr/>
          </p:nvGrpSpPr>
          <p:grpSpPr>
            <a:xfrm>
              <a:off x="13006864" y="246206"/>
              <a:ext cx="3844919" cy="684979"/>
              <a:chOff x="14106626" y="219553"/>
              <a:chExt cx="3844919" cy="684979"/>
            </a:xfrm>
          </p:grpSpPr>
          <p:pic>
            <p:nvPicPr>
              <p:cNvPr id="17" name="pt-cores-versao-principal-jpg2.jpg" descr="pt-cores-versao-principal-jpg2.jpg">
                <a:extLst>
                  <a:ext uri="{FF2B5EF4-FFF2-40B4-BE49-F238E27FC236}">
                    <a16:creationId xmlns:a16="http://schemas.microsoft.com/office/drawing/2014/main" id="{DB3B3603-1C84-40DE-8BCE-654E41C67813}"/>
                  </a:ext>
                </a:extLst>
              </p:cNvPr>
              <p:cNvPicPr>
                <a:picLocks noChangeAspect="1"/>
              </p:cNvPicPr>
              <p:nvPr/>
            </p:nvPicPr>
            <p:blipFill>
              <a:blip r:embed="rId4"/>
              <a:stretch>
                <a:fillRect/>
              </a:stretch>
            </p:blipFill>
            <p:spPr>
              <a:xfrm>
                <a:off x="15374895" y="224599"/>
                <a:ext cx="1301949" cy="631671"/>
              </a:xfrm>
              <a:prstGeom prst="rect">
                <a:avLst/>
              </a:prstGeom>
              <a:ln w="12700">
                <a:miter lim="400000"/>
              </a:ln>
            </p:spPr>
          </p:pic>
          <p:pic>
            <p:nvPicPr>
              <p:cNvPr id="18" name="Imagem 17">
                <a:extLst>
                  <a:ext uri="{FF2B5EF4-FFF2-40B4-BE49-F238E27FC236}">
                    <a16:creationId xmlns:a16="http://schemas.microsoft.com/office/drawing/2014/main" id="{43DC65E2-F9E3-442C-8AD8-E5A4CF9E17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06626" y="224598"/>
                <a:ext cx="1174597" cy="631672"/>
              </a:xfrm>
              <a:prstGeom prst="rect">
                <a:avLst/>
              </a:prstGeom>
            </p:spPr>
          </p:pic>
          <p:pic>
            <p:nvPicPr>
              <p:cNvPr id="19" name="Imagem 18">
                <a:extLst>
                  <a:ext uri="{FF2B5EF4-FFF2-40B4-BE49-F238E27FC236}">
                    <a16:creationId xmlns:a16="http://schemas.microsoft.com/office/drawing/2014/main" id="{80B18BF3-062A-4670-8160-932EA12F9B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676844" y="219553"/>
                <a:ext cx="1274701" cy="684979"/>
              </a:xfrm>
              <a:prstGeom prst="rect">
                <a:avLst/>
              </a:prstGeom>
            </p:spPr>
          </p:pic>
        </p:grpSp>
        <p:pic>
          <p:nvPicPr>
            <p:cNvPr id="16" name="Picture 15" descr="Picture 15">
              <a:extLst>
                <a:ext uri="{FF2B5EF4-FFF2-40B4-BE49-F238E27FC236}">
                  <a16:creationId xmlns:a16="http://schemas.microsoft.com/office/drawing/2014/main" id="{4DE90825-6651-4938-8959-4250ADF22FD6}"/>
                </a:ext>
              </a:extLst>
            </p:cNvPr>
            <p:cNvPicPr>
              <a:picLocks noChangeAspect="1"/>
            </p:cNvPicPr>
            <p:nvPr/>
          </p:nvPicPr>
          <p:blipFill>
            <a:blip r:embed="rId7"/>
            <a:stretch>
              <a:fillRect/>
            </a:stretch>
          </p:blipFill>
          <p:spPr>
            <a:xfrm>
              <a:off x="16992600" y="239072"/>
              <a:ext cx="725893" cy="658036"/>
            </a:xfrm>
            <a:prstGeom prst="rect">
              <a:avLst/>
            </a:prstGeom>
            <a:ln w="12700" cap="flat">
              <a:noFill/>
              <a:miter lim="400000"/>
            </a:ln>
            <a:effectLst/>
          </p:spPr>
        </p:pic>
      </p:grpSp>
    </p:spTree>
    <p:extLst>
      <p:ext uri="{BB962C8B-B14F-4D97-AF65-F5344CB8AC3E}">
        <p14:creationId xmlns:p14="http://schemas.microsoft.com/office/powerpoint/2010/main" val="322311599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89E78809-8AF1-4A43-A5A2-389A6357B931}"/>
              </a:ext>
            </a:extLst>
          </p:cNvPr>
          <p:cNvSpPr/>
          <p:nvPr/>
        </p:nvSpPr>
        <p:spPr>
          <a:xfrm>
            <a:off x="4572000" y="-5313209"/>
            <a:ext cx="9144000" cy="507831"/>
          </a:xfrm>
          <a:prstGeom prst="rect">
            <a:avLst/>
          </a:prstGeom>
        </p:spPr>
        <p:txBody>
          <a:bodyPr>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
        <p:nvSpPr>
          <p:cNvPr id="6" name="Retângulo 5">
            <a:extLst>
              <a:ext uri="{FF2B5EF4-FFF2-40B4-BE49-F238E27FC236}">
                <a16:creationId xmlns:a16="http://schemas.microsoft.com/office/drawing/2014/main" id="{8E8DCB3E-9120-4005-B006-91E31B8E984A}"/>
              </a:ext>
            </a:extLst>
          </p:cNvPr>
          <p:cNvSpPr/>
          <p:nvPr/>
        </p:nvSpPr>
        <p:spPr>
          <a:xfrm>
            <a:off x="13409226" y="1464720"/>
            <a:ext cx="154374" cy="558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pt-PT" sz="27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object 5">
            <a:extLst>
              <a:ext uri="{FF2B5EF4-FFF2-40B4-BE49-F238E27FC236}">
                <a16:creationId xmlns:a16="http://schemas.microsoft.com/office/drawing/2014/main" id="{9589DE9E-42A2-41F7-8B61-DF3EF73835DD}"/>
              </a:ext>
            </a:extLst>
          </p:cNvPr>
          <p:cNvSpPr/>
          <p:nvPr/>
        </p:nvSpPr>
        <p:spPr>
          <a:xfrm>
            <a:off x="533400" y="1036997"/>
            <a:ext cx="1085850" cy="0"/>
          </a:xfrm>
          <a:custGeom>
            <a:avLst/>
            <a:gdLst/>
            <a:ahLst/>
            <a:cxnLst/>
            <a:rect l="l" t="t" r="r" b="b"/>
            <a:pathLst>
              <a:path w="1085850">
                <a:moveTo>
                  <a:pt x="0" y="0"/>
                </a:moveTo>
                <a:lnTo>
                  <a:pt x="1085811" y="0"/>
                </a:lnTo>
              </a:path>
            </a:pathLst>
          </a:custGeom>
          <a:noFill/>
          <a:ln w="9525" cap="flat" cmpd="sng" algn="ctr">
            <a:solidFill>
              <a:srgbClr val="F7BE00">
                <a:shade val="95000"/>
                <a:satMod val="105000"/>
              </a:srgbClr>
            </a:solidFill>
            <a:prstDash val="solid"/>
          </a:ln>
          <a:effectLst/>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233A80"/>
              </a:solidFill>
              <a:effectLst/>
              <a:uLnTx/>
              <a:uFillTx/>
              <a:latin typeface="Arial" panose="020B0604020202020204"/>
              <a:ea typeface="+mn-ea"/>
              <a:cs typeface="+mn-cs"/>
            </a:endParaRPr>
          </a:p>
        </p:txBody>
      </p:sp>
      <p:sp>
        <p:nvSpPr>
          <p:cNvPr id="48" name="object 10">
            <a:extLst>
              <a:ext uri="{FF2B5EF4-FFF2-40B4-BE49-F238E27FC236}">
                <a16:creationId xmlns:a16="http://schemas.microsoft.com/office/drawing/2014/main" id="{D79C15F4-61FF-488F-9C1F-F653AD4A6B4E}"/>
              </a:ext>
            </a:extLst>
          </p:cNvPr>
          <p:cNvSpPr txBox="1"/>
          <p:nvPr/>
        </p:nvSpPr>
        <p:spPr>
          <a:xfrm>
            <a:off x="533400" y="580071"/>
            <a:ext cx="381635" cy="289823"/>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pt-PT" b="1" spc="35">
                <a:solidFill>
                  <a:srgbClr val="E5004E"/>
                </a:solidFill>
                <a:latin typeface="Arial" panose="020B0604020202020204" pitchFamily="34" charset="0"/>
                <a:cs typeface="Arial" panose="020B0604020202020204" pitchFamily="34" charset="0"/>
              </a:rPr>
              <a:t>10</a:t>
            </a:r>
            <a:endParaRPr kumimoji="0" lang="pt-PT" sz="1800" b="0" i="0" u="none" strike="noStrike" kern="0" cap="none" spc="0" normalizeH="0" baseline="0" noProof="0">
              <a:ln>
                <a:noFill/>
              </a:ln>
              <a:solidFill>
                <a:srgbClr val="E5004E"/>
              </a:solidFill>
              <a:effectLst/>
              <a:uLnTx/>
              <a:uFillTx/>
              <a:latin typeface="Arial" panose="020B0604020202020204" pitchFamily="34" charset="0"/>
              <a:cs typeface="Arial" panose="020B0604020202020204" pitchFamily="34" charset="0"/>
            </a:endParaRPr>
          </a:p>
        </p:txBody>
      </p:sp>
      <p:sp>
        <p:nvSpPr>
          <p:cNvPr id="2" name="CaixaDeTexto 1">
            <a:extLst>
              <a:ext uri="{FF2B5EF4-FFF2-40B4-BE49-F238E27FC236}">
                <a16:creationId xmlns:a16="http://schemas.microsoft.com/office/drawing/2014/main" id="{DD1A3C0D-947C-487D-9DD6-6175CA68B448}"/>
              </a:ext>
            </a:extLst>
          </p:cNvPr>
          <p:cNvSpPr txBox="1"/>
          <p:nvPr/>
        </p:nvSpPr>
        <p:spPr>
          <a:xfrm>
            <a:off x="2667000" y="1464720"/>
            <a:ext cx="12954000" cy="584775"/>
          </a:xfrm>
          <a:prstGeom prst="rect">
            <a:avLst/>
          </a:prstGeom>
          <a:noFill/>
        </p:spPr>
        <p:txBody>
          <a:bodyPr wrap="square" rtlCol="0">
            <a:spAutoFit/>
          </a:bodyPr>
          <a:lstStyle/>
          <a:p>
            <a:r>
              <a:rPr lang="pt-PT" sz="3200" b="1">
                <a:solidFill>
                  <a:srgbClr val="223980"/>
                </a:solidFill>
              </a:rPr>
              <a:t>Pertença à família de acolhimento: fazes parte da nossa família</a:t>
            </a:r>
            <a:endParaRPr lang="pt-PT" sz="3200">
              <a:solidFill>
                <a:srgbClr val="223980"/>
              </a:solidFill>
            </a:endParaRPr>
          </a:p>
        </p:txBody>
      </p:sp>
      <p:sp>
        <p:nvSpPr>
          <p:cNvPr id="10" name="CaixaDeTexto 9">
            <a:extLst>
              <a:ext uri="{FF2B5EF4-FFF2-40B4-BE49-F238E27FC236}">
                <a16:creationId xmlns:a16="http://schemas.microsoft.com/office/drawing/2014/main" id="{5BD207BF-A992-4669-8F68-9BDE868F1EE7}"/>
              </a:ext>
            </a:extLst>
          </p:cNvPr>
          <p:cNvSpPr txBox="1"/>
          <p:nvPr/>
        </p:nvSpPr>
        <p:spPr>
          <a:xfrm>
            <a:off x="1409700" y="3114706"/>
            <a:ext cx="15468600" cy="2955746"/>
          </a:xfrm>
          <a:prstGeom prst="rect">
            <a:avLst/>
          </a:prstGeom>
          <a:noFill/>
        </p:spPr>
        <p:txBody>
          <a:bodyPr wrap="square" rtlCol="0">
            <a:spAutoFit/>
          </a:bodyPr>
          <a:lstStyle/>
          <a:p>
            <a:pPr algn="l">
              <a:lnSpc>
                <a:spcPct val="150000"/>
              </a:lnSpc>
            </a:pPr>
            <a:r>
              <a:rPr lang="pt-PT" sz="3200">
                <a:solidFill>
                  <a:srgbClr val="223980"/>
                </a:solidFill>
              </a:rPr>
              <a:t>“Cá em casa dizemos sempre – desde o momento em que entras pela porta, passas a fazer parte de nós. Não importa quanto tempo vais ficar ou com quantas outras famílias te relacionas, és parte da nossa família, tal como qualquer outra pessoa que vive aqui. Dizemo-lo e mostrámo-lo também.”</a:t>
            </a:r>
            <a:endParaRPr lang="pt-PT" sz="3200" kern="1200">
              <a:solidFill>
                <a:srgbClr val="223980"/>
              </a:solidFill>
              <a:latin typeface="Helvetica Neue" panose="02000503000000020004" pitchFamily="2"/>
            </a:endParaRPr>
          </a:p>
        </p:txBody>
      </p:sp>
      <p:pic>
        <p:nvPicPr>
          <p:cNvPr id="13" name="Imagem 12">
            <a:extLst>
              <a:ext uri="{FF2B5EF4-FFF2-40B4-BE49-F238E27FC236}">
                <a16:creationId xmlns:a16="http://schemas.microsoft.com/office/drawing/2014/main" id="{2C86C210-6780-4687-9409-53B16D9E4F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57" y="9752165"/>
            <a:ext cx="18288000" cy="536269"/>
          </a:xfrm>
          <a:prstGeom prst="rect">
            <a:avLst/>
          </a:prstGeom>
        </p:spPr>
      </p:pic>
      <p:grpSp>
        <p:nvGrpSpPr>
          <p:cNvPr id="14" name="Agrupar 13">
            <a:extLst>
              <a:ext uri="{FF2B5EF4-FFF2-40B4-BE49-F238E27FC236}">
                <a16:creationId xmlns:a16="http://schemas.microsoft.com/office/drawing/2014/main" id="{CD35FCED-DB94-4578-A239-8265FC79F51A}"/>
              </a:ext>
            </a:extLst>
          </p:cNvPr>
          <p:cNvGrpSpPr/>
          <p:nvPr/>
        </p:nvGrpSpPr>
        <p:grpSpPr>
          <a:xfrm>
            <a:off x="13006864" y="239072"/>
            <a:ext cx="4711629" cy="692113"/>
            <a:chOff x="13006864" y="239072"/>
            <a:chExt cx="4711629" cy="692113"/>
          </a:xfrm>
        </p:grpSpPr>
        <p:grpSp>
          <p:nvGrpSpPr>
            <p:cNvPr id="15" name="Agrupar 14">
              <a:extLst>
                <a:ext uri="{FF2B5EF4-FFF2-40B4-BE49-F238E27FC236}">
                  <a16:creationId xmlns:a16="http://schemas.microsoft.com/office/drawing/2014/main" id="{48B02A90-741E-481A-A8D6-0C1E8731CF68}"/>
                </a:ext>
              </a:extLst>
            </p:cNvPr>
            <p:cNvGrpSpPr/>
            <p:nvPr/>
          </p:nvGrpSpPr>
          <p:grpSpPr>
            <a:xfrm>
              <a:off x="13006864" y="246206"/>
              <a:ext cx="3844919" cy="684979"/>
              <a:chOff x="14106626" y="219553"/>
              <a:chExt cx="3844919" cy="684979"/>
            </a:xfrm>
          </p:grpSpPr>
          <p:pic>
            <p:nvPicPr>
              <p:cNvPr id="17" name="pt-cores-versao-principal-jpg2.jpg" descr="pt-cores-versao-principal-jpg2.jpg">
                <a:extLst>
                  <a:ext uri="{FF2B5EF4-FFF2-40B4-BE49-F238E27FC236}">
                    <a16:creationId xmlns:a16="http://schemas.microsoft.com/office/drawing/2014/main" id="{DA62D562-3C3C-4051-B5B1-CCF75484CDC5}"/>
                  </a:ext>
                </a:extLst>
              </p:cNvPr>
              <p:cNvPicPr>
                <a:picLocks noChangeAspect="1"/>
              </p:cNvPicPr>
              <p:nvPr/>
            </p:nvPicPr>
            <p:blipFill>
              <a:blip r:embed="rId4"/>
              <a:stretch>
                <a:fillRect/>
              </a:stretch>
            </p:blipFill>
            <p:spPr>
              <a:xfrm>
                <a:off x="15374895" y="224599"/>
                <a:ext cx="1301949" cy="631671"/>
              </a:xfrm>
              <a:prstGeom prst="rect">
                <a:avLst/>
              </a:prstGeom>
              <a:ln w="12700">
                <a:miter lim="400000"/>
              </a:ln>
            </p:spPr>
          </p:pic>
          <p:pic>
            <p:nvPicPr>
              <p:cNvPr id="18" name="Imagem 17">
                <a:extLst>
                  <a:ext uri="{FF2B5EF4-FFF2-40B4-BE49-F238E27FC236}">
                    <a16:creationId xmlns:a16="http://schemas.microsoft.com/office/drawing/2014/main" id="{13213D79-07E5-4D79-96FB-E128D1E7A5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06626" y="224598"/>
                <a:ext cx="1174597" cy="631672"/>
              </a:xfrm>
              <a:prstGeom prst="rect">
                <a:avLst/>
              </a:prstGeom>
            </p:spPr>
          </p:pic>
          <p:pic>
            <p:nvPicPr>
              <p:cNvPr id="19" name="Imagem 18">
                <a:extLst>
                  <a:ext uri="{FF2B5EF4-FFF2-40B4-BE49-F238E27FC236}">
                    <a16:creationId xmlns:a16="http://schemas.microsoft.com/office/drawing/2014/main" id="{B4DDAA42-B2F0-4B6F-A0EC-501F13588D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676844" y="219553"/>
                <a:ext cx="1274701" cy="684979"/>
              </a:xfrm>
              <a:prstGeom prst="rect">
                <a:avLst/>
              </a:prstGeom>
            </p:spPr>
          </p:pic>
        </p:grpSp>
        <p:pic>
          <p:nvPicPr>
            <p:cNvPr id="16" name="Picture 15" descr="Picture 15">
              <a:extLst>
                <a:ext uri="{FF2B5EF4-FFF2-40B4-BE49-F238E27FC236}">
                  <a16:creationId xmlns:a16="http://schemas.microsoft.com/office/drawing/2014/main" id="{38A40195-C76E-4D60-B734-FB5777C0A88F}"/>
                </a:ext>
              </a:extLst>
            </p:cNvPr>
            <p:cNvPicPr>
              <a:picLocks noChangeAspect="1"/>
            </p:cNvPicPr>
            <p:nvPr/>
          </p:nvPicPr>
          <p:blipFill>
            <a:blip r:embed="rId7"/>
            <a:stretch>
              <a:fillRect/>
            </a:stretch>
          </p:blipFill>
          <p:spPr>
            <a:xfrm>
              <a:off x="16992600" y="239072"/>
              <a:ext cx="725893" cy="658036"/>
            </a:xfrm>
            <a:prstGeom prst="rect">
              <a:avLst/>
            </a:prstGeom>
            <a:ln w="12700" cap="flat">
              <a:noFill/>
              <a:miter lim="400000"/>
            </a:ln>
            <a:effectLst/>
          </p:spPr>
        </p:pic>
      </p:grpSp>
    </p:spTree>
    <p:extLst>
      <p:ext uri="{BB962C8B-B14F-4D97-AF65-F5344CB8AC3E}">
        <p14:creationId xmlns:p14="http://schemas.microsoft.com/office/powerpoint/2010/main" val="265691958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89E78809-8AF1-4A43-A5A2-389A6357B931}"/>
              </a:ext>
            </a:extLst>
          </p:cNvPr>
          <p:cNvSpPr/>
          <p:nvPr/>
        </p:nvSpPr>
        <p:spPr>
          <a:xfrm>
            <a:off x="4572000" y="-5313209"/>
            <a:ext cx="9144000" cy="507831"/>
          </a:xfrm>
          <a:prstGeom prst="rect">
            <a:avLst/>
          </a:prstGeom>
        </p:spPr>
        <p:txBody>
          <a:bodyPr>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
        <p:nvSpPr>
          <p:cNvPr id="6" name="Retângulo 5">
            <a:extLst>
              <a:ext uri="{FF2B5EF4-FFF2-40B4-BE49-F238E27FC236}">
                <a16:creationId xmlns:a16="http://schemas.microsoft.com/office/drawing/2014/main" id="{8E8DCB3E-9120-4005-B006-91E31B8E984A}"/>
              </a:ext>
            </a:extLst>
          </p:cNvPr>
          <p:cNvSpPr/>
          <p:nvPr/>
        </p:nvSpPr>
        <p:spPr>
          <a:xfrm>
            <a:off x="13409226" y="1464720"/>
            <a:ext cx="154374" cy="558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pt-PT" sz="27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object 5">
            <a:extLst>
              <a:ext uri="{FF2B5EF4-FFF2-40B4-BE49-F238E27FC236}">
                <a16:creationId xmlns:a16="http://schemas.microsoft.com/office/drawing/2014/main" id="{9589DE9E-42A2-41F7-8B61-DF3EF73835DD}"/>
              </a:ext>
            </a:extLst>
          </p:cNvPr>
          <p:cNvSpPr/>
          <p:nvPr/>
        </p:nvSpPr>
        <p:spPr>
          <a:xfrm>
            <a:off x="533400" y="1036997"/>
            <a:ext cx="1085850" cy="0"/>
          </a:xfrm>
          <a:custGeom>
            <a:avLst/>
            <a:gdLst/>
            <a:ahLst/>
            <a:cxnLst/>
            <a:rect l="l" t="t" r="r" b="b"/>
            <a:pathLst>
              <a:path w="1085850">
                <a:moveTo>
                  <a:pt x="0" y="0"/>
                </a:moveTo>
                <a:lnTo>
                  <a:pt x="1085811" y="0"/>
                </a:lnTo>
              </a:path>
            </a:pathLst>
          </a:custGeom>
          <a:noFill/>
          <a:ln w="9525" cap="flat" cmpd="sng" algn="ctr">
            <a:solidFill>
              <a:srgbClr val="F7BE00">
                <a:shade val="95000"/>
                <a:satMod val="105000"/>
              </a:srgbClr>
            </a:solidFill>
            <a:prstDash val="solid"/>
          </a:ln>
          <a:effectLst/>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233A80"/>
              </a:solidFill>
              <a:effectLst/>
              <a:uLnTx/>
              <a:uFillTx/>
              <a:latin typeface="Arial" panose="020B0604020202020204"/>
              <a:ea typeface="+mn-ea"/>
              <a:cs typeface="+mn-cs"/>
            </a:endParaRPr>
          </a:p>
        </p:txBody>
      </p:sp>
      <p:sp>
        <p:nvSpPr>
          <p:cNvPr id="48" name="object 10">
            <a:extLst>
              <a:ext uri="{FF2B5EF4-FFF2-40B4-BE49-F238E27FC236}">
                <a16:creationId xmlns:a16="http://schemas.microsoft.com/office/drawing/2014/main" id="{D79C15F4-61FF-488F-9C1F-F653AD4A6B4E}"/>
              </a:ext>
            </a:extLst>
          </p:cNvPr>
          <p:cNvSpPr txBox="1"/>
          <p:nvPr/>
        </p:nvSpPr>
        <p:spPr>
          <a:xfrm>
            <a:off x="533400" y="580071"/>
            <a:ext cx="381635" cy="289823"/>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pt-PT" sz="1800" b="0" i="0" u="none" strike="noStrike" kern="0" cap="none" spc="0" normalizeH="0" baseline="0" noProof="0">
                <a:ln>
                  <a:noFill/>
                </a:ln>
                <a:solidFill>
                  <a:srgbClr val="E5004E"/>
                </a:solidFill>
                <a:effectLst/>
                <a:uLnTx/>
                <a:uFillTx/>
                <a:latin typeface="Arial" panose="020B0604020202020204" pitchFamily="34" charset="0"/>
                <a:cs typeface="Arial" panose="020B0604020202020204" pitchFamily="34" charset="0"/>
              </a:rPr>
              <a:t>10</a:t>
            </a:r>
          </a:p>
        </p:txBody>
      </p:sp>
      <p:sp>
        <p:nvSpPr>
          <p:cNvPr id="2" name="CaixaDeTexto 1">
            <a:extLst>
              <a:ext uri="{FF2B5EF4-FFF2-40B4-BE49-F238E27FC236}">
                <a16:creationId xmlns:a16="http://schemas.microsoft.com/office/drawing/2014/main" id="{DD1A3C0D-947C-487D-9DD6-6175CA68B448}"/>
              </a:ext>
            </a:extLst>
          </p:cNvPr>
          <p:cNvSpPr txBox="1"/>
          <p:nvPr/>
        </p:nvSpPr>
        <p:spPr>
          <a:xfrm>
            <a:off x="2667000" y="1464720"/>
            <a:ext cx="12954000" cy="584775"/>
          </a:xfrm>
          <a:prstGeom prst="rect">
            <a:avLst/>
          </a:prstGeom>
          <a:noFill/>
        </p:spPr>
        <p:txBody>
          <a:bodyPr wrap="square" rtlCol="0">
            <a:spAutoFit/>
          </a:bodyPr>
          <a:lstStyle/>
          <a:p>
            <a:r>
              <a:rPr lang="pt-PT" sz="3200" b="1">
                <a:solidFill>
                  <a:srgbClr val="223980"/>
                </a:solidFill>
              </a:rPr>
              <a:t>Pertença à família de acolhimento e à família de origem</a:t>
            </a:r>
            <a:endParaRPr lang="pt-PT" sz="3200">
              <a:solidFill>
                <a:srgbClr val="223980"/>
              </a:solidFill>
            </a:endParaRPr>
          </a:p>
        </p:txBody>
      </p:sp>
      <p:sp>
        <p:nvSpPr>
          <p:cNvPr id="10" name="CaixaDeTexto 9">
            <a:extLst>
              <a:ext uri="{FF2B5EF4-FFF2-40B4-BE49-F238E27FC236}">
                <a16:creationId xmlns:a16="http://schemas.microsoft.com/office/drawing/2014/main" id="{5BD207BF-A992-4669-8F68-9BDE868F1EE7}"/>
              </a:ext>
            </a:extLst>
          </p:cNvPr>
          <p:cNvSpPr txBox="1"/>
          <p:nvPr/>
        </p:nvSpPr>
        <p:spPr>
          <a:xfrm>
            <a:off x="1409700" y="3114706"/>
            <a:ext cx="15468600" cy="5171737"/>
          </a:xfrm>
          <a:prstGeom prst="rect">
            <a:avLst/>
          </a:prstGeom>
          <a:noFill/>
        </p:spPr>
        <p:txBody>
          <a:bodyPr wrap="square" rtlCol="0">
            <a:spAutoFit/>
          </a:bodyPr>
          <a:lstStyle/>
          <a:p>
            <a:pPr algn="l">
              <a:lnSpc>
                <a:spcPct val="150000"/>
              </a:lnSpc>
            </a:pPr>
            <a:r>
              <a:rPr lang="pt-PT" sz="3200">
                <a:solidFill>
                  <a:srgbClr val="223980"/>
                </a:solidFill>
              </a:rPr>
              <a:t>"A minha família de acolhimento é incrível! Deram-me oportunidades que nunca teria tido e é mesmo bonito o quanto estão lá para mim. Sabem, como não estou com a minha família, eles preenchem de certa forma esse espaço — mas nunca substituem. Nunca o fariam. São respeitadores, sabem o quanto eu amo a minha família, sabem que me importo imenso com todos eles e que nunca conseguiria escolher entre uns e outros."</a:t>
            </a:r>
            <a:br>
              <a:rPr lang="pt-PT" sz="3200">
                <a:solidFill>
                  <a:srgbClr val="223980"/>
                </a:solidFill>
              </a:rPr>
            </a:br>
            <a:r>
              <a:rPr lang="pt-PT" sz="3200">
                <a:solidFill>
                  <a:srgbClr val="223980"/>
                </a:solidFill>
              </a:rPr>
              <a:t>(</a:t>
            </a:r>
            <a:r>
              <a:rPr lang="pt-PT" sz="3200" i="1">
                <a:solidFill>
                  <a:srgbClr val="223980"/>
                </a:solidFill>
              </a:rPr>
              <a:t>Jovem em acolhimento familiar</a:t>
            </a:r>
            <a:r>
              <a:rPr lang="pt-PT" sz="3200">
                <a:solidFill>
                  <a:srgbClr val="223980"/>
                </a:solidFill>
              </a:rPr>
              <a:t>)</a:t>
            </a:r>
            <a:endParaRPr lang="pt-PT" sz="3200" kern="1200">
              <a:solidFill>
                <a:srgbClr val="223980"/>
              </a:solidFill>
              <a:latin typeface="Helvetica Neue" panose="02000503000000020004" pitchFamily="2"/>
            </a:endParaRPr>
          </a:p>
        </p:txBody>
      </p:sp>
      <p:pic>
        <p:nvPicPr>
          <p:cNvPr id="13" name="Imagem 12">
            <a:extLst>
              <a:ext uri="{FF2B5EF4-FFF2-40B4-BE49-F238E27FC236}">
                <a16:creationId xmlns:a16="http://schemas.microsoft.com/office/drawing/2014/main" id="{FD3E9E8C-E9C8-481F-B7A2-DBA0FF7EA5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57" y="9752165"/>
            <a:ext cx="18288000" cy="536269"/>
          </a:xfrm>
          <a:prstGeom prst="rect">
            <a:avLst/>
          </a:prstGeom>
        </p:spPr>
      </p:pic>
      <p:grpSp>
        <p:nvGrpSpPr>
          <p:cNvPr id="14" name="Agrupar 13">
            <a:extLst>
              <a:ext uri="{FF2B5EF4-FFF2-40B4-BE49-F238E27FC236}">
                <a16:creationId xmlns:a16="http://schemas.microsoft.com/office/drawing/2014/main" id="{55FC0322-A26C-4AD4-95FD-6BCF286E9769}"/>
              </a:ext>
            </a:extLst>
          </p:cNvPr>
          <p:cNvGrpSpPr/>
          <p:nvPr/>
        </p:nvGrpSpPr>
        <p:grpSpPr>
          <a:xfrm>
            <a:off x="13006864" y="239072"/>
            <a:ext cx="4711629" cy="692113"/>
            <a:chOff x="13006864" y="239072"/>
            <a:chExt cx="4711629" cy="692113"/>
          </a:xfrm>
        </p:grpSpPr>
        <p:grpSp>
          <p:nvGrpSpPr>
            <p:cNvPr id="15" name="Agrupar 14">
              <a:extLst>
                <a:ext uri="{FF2B5EF4-FFF2-40B4-BE49-F238E27FC236}">
                  <a16:creationId xmlns:a16="http://schemas.microsoft.com/office/drawing/2014/main" id="{4A919A36-08B6-407D-8A8C-303C8D568461}"/>
                </a:ext>
              </a:extLst>
            </p:cNvPr>
            <p:cNvGrpSpPr/>
            <p:nvPr/>
          </p:nvGrpSpPr>
          <p:grpSpPr>
            <a:xfrm>
              <a:off x="13006864" y="246206"/>
              <a:ext cx="3844919" cy="684979"/>
              <a:chOff x="14106626" y="219553"/>
              <a:chExt cx="3844919" cy="684979"/>
            </a:xfrm>
          </p:grpSpPr>
          <p:pic>
            <p:nvPicPr>
              <p:cNvPr id="17" name="pt-cores-versao-principal-jpg2.jpg" descr="pt-cores-versao-principal-jpg2.jpg">
                <a:extLst>
                  <a:ext uri="{FF2B5EF4-FFF2-40B4-BE49-F238E27FC236}">
                    <a16:creationId xmlns:a16="http://schemas.microsoft.com/office/drawing/2014/main" id="{36ED3D42-E165-449F-AC81-FD1C93588730}"/>
                  </a:ext>
                </a:extLst>
              </p:cNvPr>
              <p:cNvPicPr>
                <a:picLocks noChangeAspect="1"/>
              </p:cNvPicPr>
              <p:nvPr/>
            </p:nvPicPr>
            <p:blipFill>
              <a:blip r:embed="rId4"/>
              <a:stretch>
                <a:fillRect/>
              </a:stretch>
            </p:blipFill>
            <p:spPr>
              <a:xfrm>
                <a:off x="15374895" y="224599"/>
                <a:ext cx="1301949" cy="631671"/>
              </a:xfrm>
              <a:prstGeom prst="rect">
                <a:avLst/>
              </a:prstGeom>
              <a:ln w="12700">
                <a:miter lim="400000"/>
              </a:ln>
            </p:spPr>
          </p:pic>
          <p:pic>
            <p:nvPicPr>
              <p:cNvPr id="18" name="Imagem 17">
                <a:extLst>
                  <a:ext uri="{FF2B5EF4-FFF2-40B4-BE49-F238E27FC236}">
                    <a16:creationId xmlns:a16="http://schemas.microsoft.com/office/drawing/2014/main" id="{C5599782-62C7-4BED-B91E-AE6AA93975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06626" y="224598"/>
                <a:ext cx="1174597" cy="631672"/>
              </a:xfrm>
              <a:prstGeom prst="rect">
                <a:avLst/>
              </a:prstGeom>
            </p:spPr>
          </p:pic>
          <p:pic>
            <p:nvPicPr>
              <p:cNvPr id="19" name="Imagem 18">
                <a:extLst>
                  <a:ext uri="{FF2B5EF4-FFF2-40B4-BE49-F238E27FC236}">
                    <a16:creationId xmlns:a16="http://schemas.microsoft.com/office/drawing/2014/main" id="{70557A29-2FC3-4EB2-90DB-42E565BF29F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676844" y="219553"/>
                <a:ext cx="1274701" cy="684979"/>
              </a:xfrm>
              <a:prstGeom prst="rect">
                <a:avLst/>
              </a:prstGeom>
            </p:spPr>
          </p:pic>
        </p:grpSp>
        <p:pic>
          <p:nvPicPr>
            <p:cNvPr id="16" name="Picture 15" descr="Picture 15">
              <a:extLst>
                <a:ext uri="{FF2B5EF4-FFF2-40B4-BE49-F238E27FC236}">
                  <a16:creationId xmlns:a16="http://schemas.microsoft.com/office/drawing/2014/main" id="{5B0DF827-9887-41F9-BAA1-5123789434E5}"/>
                </a:ext>
              </a:extLst>
            </p:cNvPr>
            <p:cNvPicPr>
              <a:picLocks noChangeAspect="1"/>
            </p:cNvPicPr>
            <p:nvPr/>
          </p:nvPicPr>
          <p:blipFill>
            <a:blip r:embed="rId7"/>
            <a:stretch>
              <a:fillRect/>
            </a:stretch>
          </p:blipFill>
          <p:spPr>
            <a:xfrm>
              <a:off x="16992600" y="239072"/>
              <a:ext cx="725893" cy="658036"/>
            </a:xfrm>
            <a:prstGeom prst="rect">
              <a:avLst/>
            </a:prstGeom>
            <a:ln w="12700" cap="flat">
              <a:noFill/>
              <a:miter lim="400000"/>
            </a:ln>
            <a:effectLst/>
          </p:spPr>
        </p:pic>
      </p:grpSp>
    </p:spTree>
    <p:extLst>
      <p:ext uri="{BB962C8B-B14F-4D97-AF65-F5344CB8AC3E}">
        <p14:creationId xmlns:p14="http://schemas.microsoft.com/office/powerpoint/2010/main" val="422992833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89E78809-8AF1-4A43-A5A2-389A6357B931}"/>
              </a:ext>
            </a:extLst>
          </p:cNvPr>
          <p:cNvSpPr/>
          <p:nvPr/>
        </p:nvSpPr>
        <p:spPr>
          <a:xfrm>
            <a:off x="4572000" y="-5313209"/>
            <a:ext cx="9144000" cy="507831"/>
          </a:xfrm>
          <a:prstGeom prst="rect">
            <a:avLst/>
          </a:prstGeom>
        </p:spPr>
        <p:txBody>
          <a:bodyPr>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
        <p:nvSpPr>
          <p:cNvPr id="6" name="Retângulo 5">
            <a:extLst>
              <a:ext uri="{FF2B5EF4-FFF2-40B4-BE49-F238E27FC236}">
                <a16:creationId xmlns:a16="http://schemas.microsoft.com/office/drawing/2014/main" id="{8E8DCB3E-9120-4005-B006-91E31B8E984A}"/>
              </a:ext>
            </a:extLst>
          </p:cNvPr>
          <p:cNvSpPr/>
          <p:nvPr/>
        </p:nvSpPr>
        <p:spPr>
          <a:xfrm>
            <a:off x="13409226" y="1464720"/>
            <a:ext cx="154374" cy="558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pt-PT" sz="27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object 5">
            <a:extLst>
              <a:ext uri="{FF2B5EF4-FFF2-40B4-BE49-F238E27FC236}">
                <a16:creationId xmlns:a16="http://schemas.microsoft.com/office/drawing/2014/main" id="{9589DE9E-42A2-41F7-8B61-DF3EF73835DD}"/>
              </a:ext>
            </a:extLst>
          </p:cNvPr>
          <p:cNvSpPr/>
          <p:nvPr/>
        </p:nvSpPr>
        <p:spPr>
          <a:xfrm>
            <a:off x="533400" y="1036997"/>
            <a:ext cx="1085850" cy="0"/>
          </a:xfrm>
          <a:custGeom>
            <a:avLst/>
            <a:gdLst/>
            <a:ahLst/>
            <a:cxnLst/>
            <a:rect l="l" t="t" r="r" b="b"/>
            <a:pathLst>
              <a:path w="1085850">
                <a:moveTo>
                  <a:pt x="0" y="0"/>
                </a:moveTo>
                <a:lnTo>
                  <a:pt x="1085811" y="0"/>
                </a:lnTo>
              </a:path>
            </a:pathLst>
          </a:custGeom>
          <a:noFill/>
          <a:ln w="9525" cap="flat" cmpd="sng" algn="ctr">
            <a:solidFill>
              <a:srgbClr val="F7BE00">
                <a:shade val="95000"/>
                <a:satMod val="105000"/>
              </a:srgbClr>
            </a:solidFill>
            <a:prstDash val="solid"/>
          </a:ln>
          <a:effectLst/>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233A80"/>
              </a:solidFill>
              <a:effectLst/>
              <a:uLnTx/>
              <a:uFillTx/>
              <a:latin typeface="Arial" panose="020B0604020202020204"/>
              <a:ea typeface="+mn-ea"/>
              <a:cs typeface="+mn-cs"/>
            </a:endParaRPr>
          </a:p>
        </p:txBody>
      </p:sp>
      <p:sp>
        <p:nvSpPr>
          <p:cNvPr id="48" name="object 10">
            <a:extLst>
              <a:ext uri="{FF2B5EF4-FFF2-40B4-BE49-F238E27FC236}">
                <a16:creationId xmlns:a16="http://schemas.microsoft.com/office/drawing/2014/main" id="{D79C15F4-61FF-488F-9C1F-F653AD4A6B4E}"/>
              </a:ext>
            </a:extLst>
          </p:cNvPr>
          <p:cNvSpPr txBox="1"/>
          <p:nvPr/>
        </p:nvSpPr>
        <p:spPr>
          <a:xfrm>
            <a:off x="533400" y="580071"/>
            <a:ext cx="381635" cy="289823"/>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pt-PT" b="1" spc="35">
                <a:solidFill>
                  <a:srgbClr val="E5004E"/>
                </a:solidFill>
                <a:latin typeface="Arial" panose="020B0604020202020204" pitchFamily="34" charset="0"/>
                <a:cs typeface="Arial" panose="020B0604020202020204" pitchFamily="34" charset="0"/>
              </a:rPr>
              <a:t>11</a:t>
            </a:r>
            <a:endParaRPr kumimoji="0" lang="pt-PT" sz="1800" b="0" i="0" u="none" strike="noStrike" kern="0" cap="none" spc="0" normalizeH="0" baseline="0" noProof="0">
              <a:ln>
                <a:noFill/>
              </a:ln>
              <a:solidFill>
                <a:srgbClr val="E5004E"/>
              </a:solidFill>
              <a:effectLst/>
              <a:uLnTx/>
              <a:uFillTx/>
              <a:latin typeface="Arial" panose="020B06040202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18BAA74A-4960-42FA-8DA0-2BB664BE11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668" y="2074745"/>
            <a:ext cx="10730664" cy="7113151"/>
          </a:xfrm>
          <a:prstGeom prst="rect">
            <a:avLst/>
          </a:prstGeom>
        </p:spPr>
      </p:pic>
      <p:sp>
        <p:nvSpPr>
          <p:cNvPr id="14" name="CaixaDeTexto 13">
            <a:extLst>
              <a:ext uri="{FF2B5EF4-FFF2-40B4-BE49-F238E27FC236}">
                <a16:creationId xmlns:a16="http://schemas.microsoft.com/office/drawing/2014/main" id="{4436E42E-32BF-49B4-BA13-9AD36E1C98C2}"/>
              </a:ext>
            </a:extLst>
          </p:cNvPr>
          <p:cNvSpPr txBox="1"/>
          <p:nvPr/>
        </p:nvSpPr>
        <p:spPr>
          <a:xfrm>
            <a:off x="2667000" y="1172332"/>
            <a:ext cx="12954000" cy="584775"/>
          </a:xfrm>
          <a:prstGeom prst="rect">
            <a:avLst/>
          </a:prstGeom>
          <a:noFill/>
        </p:spPr>
        <p:txBody>
          <a:bodyPr wrap="square" rtlCol="0">
            <a:spAutoFit/>
          </a:bodyPr>
          <a:lstStyle/>
          <a:p>
            <a:pPr algn="ctr"/>
            <a:r>
              <a:rPr lang="pt-PT" sz="3200" b="1">
                <a:solidFill>
                  <a:srgbClr val="223980"/>
                </a:solidFill>
              </a:rPr>
              <a:t>Modelo de Base Segura </a:t>
            </a:r>
            <a:endParaRPr lang="en-US" sz="3200" b="1" kern="1200">
              <a:solidFill>
                <a:srgbClr val="223980"/>
              </a:solidFill>
              <a:latin typeface="Helvetica Neue" panose="02000503000000020004" pitchFamily="2"/>
            </a:endParaRPr>
          </a:p>
        </p:txBody>
      </p:sp>
      <p:pic>
        <p:nvPicPr>
          <p:cNvPr id="13" name="Imagem 12">
            <a:extLst>
              <a:ext uri="{FF2B5EF4-FFF2-40B4-BE49-F238E27FC236}">
                <a16:creationId xmlns:a16="http://schemas.microsoft.com/office/drawing/2014/main" id="{C09C19FB-0AF1-48BF-9A6E-9B7A27E6A0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57" y="9752165"/>
            <a:ext cx="18288000" cy="536269"/>
          </a:xfrm>
          <a:prstGeom prst="rect">
            <a:avLst/>
          </a:prstGeom>
        </p:spPr>
      </p:pic>
      <p:grpSp>
        <p:nvGrpSpPr>
          <p:cNvPr id="15" name="Agrupar 14">
            <a:extLst>
              <a:ext uri="{FF2B5EF4-FFF2-40B4-BE49-F238E27FC236}">
                <a16:creationId xmlns:a16="http://schemas.microsoft.com/office/drawing/2014/main" id="{7FD7963D-C44B-4C99-A1B9-B7C4DAAEA3F4}"/>
              </a:ext>
            </a:extLst>
          </p:cNvPr>
          <p:cNvGrpSpPr/>
          <p:nvPr/>
        </p:nvGrpSpPr>
        <p:grpSpPr>
          <a:xfrm>
            <a:off x="13006864" y="239072"/>
            <a:ext cx="4711629" cy="692113"/>
            <a:chOff x="13006864" y="239072"/>
            <a:chExt cx="4711629" cy="692113"/>
          </a:xfrm>
        </p:grpSpPr>
        <p:grpSp>
          <p:nvGrpSpPr>
            <p:cNvPr id="16" name="Agrupar 15">
              <a:extLst>
                <a:ext uri="{FF2B5EF4-FFF2-40B4-BE49-F238E27FC236}">
                  <a16:creationId xmlns:a16="http://schemas.microsoft.com/office/drawing/2014/main" id="{0B106A13-E9AC-440F-AC10-5766CEE6BF88}"/>
                </a:ext>
              </a:extLst>
            </p:cNvPr>
            <p:cNvGrpSpPr/>
            <p:nvPr/>
          </p:nvGrpSpPr>
          <p:grpSpPr>
            <a:xfrm>
              <a:off x="13006864" y="246206"/>
              <a:ext cx="3844919" cy="684979"/>
              <a:chOff x="14106626" y="219553"/>
              <a:chExt cx="3844919" cy="684979"/>
            </a:xfrm>
          </p:grpSpPr>
          <p:pic>
            <p:nvPicPr>
              <p:cNvPr id="18" name="pt-cores-versao-principal-jpg2.jpg" descr="pt-cores-versao-principal-jpg2.jpg">
                <a:extLst>
                  <a:ext uri="{FF2B5EF4-FFF2-40B4-BE49-F238E27FC236}">
                    <a16:creationId xmlns:a16="http://schemas.microsoft.com/office/drawing/2014/main" id="{FF2D51FE-9CF0-4EA9-A714-7EA2D64CDDC4}"/>
                  </a:ext>
                </a:extLst>
              </p:cNvPr>
              <p:cNvPicPr>
                <a:picLocks noChangeAspect="1"/>
              </p:cNvPicPr>
              <p:nvPr/>
            </p:nvPicPr>
            <p:blipFill>
              <a:blip r:embed="rId5"/>
              <a:stretch>
                <a:fillRect/>
              </a:stretch>
            </p:blipFill>
            <p:spPr>
              <a:xfrm>
                <a:off x="15374895" y="224599"/>
                <a:ext cx="1301949" cy="631671"/>
              </a:xfrm>
              <a:prstGeom prst="rect">
                <a:avLst/>
              </a:prstGeom>
              <a:ln w="12700">
                <a:miter lim="400000"/>
              </a:ln>
            </p:spPr>
          </p:pic>
          <p:pic>
            <p:nvPicPr>
              <p:cNvPr id="19" name="Imagem 18">
                <a:extLst>
                  <a:ext uri="{FF2B5EF4-FFF2-40B4-BE49-F238E27FC236}">
                    <a16:creationId xmlns:a16="http://schemas.microsoft.com/office/drawing/2014/main" id="{BBC0352C-6745-491A-9E00-FAEDB46063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106626" y="224598"/>
                <a:ext cx="1174597" cy="631672"/>
              </a:xfrm>
              <a:prstGeom prst="rect">
                <a:avLst/>
              </a:prstGeom>
            </p:spPr>
          </p:pic>
          <p:pic>
            <p:nvPicPr>
              <p:cNvPr id="20" name="Imagem 19">
                <a:extLst>
                  <a:ext uri="{FF2B5EF4-FFF2-40B4-BE49-F238E27FC236}">
                    <a16:creationId xmlns:a16="http://schemas.microsoft.com/office/drawing/2014/main" id="{11A52AE4-FF96-485C-83DF-57AB74B5242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676844" y="219553"/>
                <a:ext cx="1274701" cy="684979"/>
              </a:xfrm>
              <a:prstGeom prst="rect">
                <a:avLst/>
              </a:prstGeom>
            </p:spPr>
          </p:pic>
        </p:grpSp>
        <p:pic>
          <p:nvPicPr>
            <p:cNvPr id="17" name="Picture 15" descr="Picture 15">
              <a:extLst>
                <a:ext uri="{FF2B5EF4-FFF2-40B4-BE49-F238E27FC236}">
                  <a16:creationId xmlns:a16="http://schemas.microsoft.com/office/drawing/2014/main" id="{7721E463-6451-4142-A19D-18633CAFEB31}"/>
                </a:ext>
              </a:extLst>
            </p:cNvPr>
            <p:cNvPicPr>
              <a:picLocks noChangeAspect="1"/>
            </p:cNvPicPr>
            <p:nvPr/>
          </p:nvPicPr>
          <p:blipFill>
            <a:blip r:embed="rId8"/>
            <a:stretch>
              <a:fillRect/>
            </a:stretch>
          </p:blipFill>
          <p:spPr>
            <a:xfrm>
              <a:off x="16992600" y="239072"/>
              <a:ext cx="725893" cy="658036"/>
            </a:xfrm>
            <a:prstGeom prst="rect">
              <a:avLst/>
            </a:prstGeom>
            <a:ln w="12700" cap="flat">
              <a:noFill/>
              <a:miter lim="400000"/>
            </a:ln>
            <a:effectLst/>
          </p:spPr>
        </p:pic>
      </p:grpSp>
    </p:spTree>
    <p:extLst>
      <p:ext uri="{BB962C8B-B14F-4D97-AF65-F5344CB8AC3E}">
        <p14:creationId xmlns:p14="http://schemas.microsoft.com/office/powerpoint/2010/main" val="98080954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89E78809-8AF1-4A43-A5A2-389A6357B931}"/>
              </a:ext>
            </a:extLst>
          </p:cNvPr>
          <p:cNvSpPr/>
          <p:nvPr/>
        </p:nvSpPr>
        <p:spPr>
          <a:xfrm>
            <a:off x="4572000" y="-5313209"/>
            <a:ext cx="9144000" cy="507831"/>
          </a:xfrm>
          <a:prstGeom prst="rect">
            <a:avLst/>
          </a:prstGeom>
        </p:spPr>
        <p:txBody>
          <a:bodyPr>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
        <p:nvSpPr>
          <p:cNvPr id="6" name="Retângulo 5">
            <a:extLst>
              <a:ext uri="{FF2B5EF4-FFF2-40B4-BE49-F238E27FC236}">
                <a16:creationId xmlns:a16="http://schemas.microsoft.com/office/drawing/2014/main" id="{8E8DCB3E-9120-4005-B006-91E31B8E984A}"/>
              </a:ext>
            </a:extLst>
          </p:cNvPr>
          <p:cNvSpPr/>
          <p:nvPr/>
        </p:nvSpPr>
        <p:spPr>
          <a:xfrm>
            <a:off x="13409226" y="1464720"/>
            <a:ext cx="154374" cy="558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pt-PT" sz="27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object 5">
            <a:extLst>
              <a:ext uri="{FF2B5EF4-FFF2-40B4-BE49-F238E27FC236}">
                <a16:creationId xmlns:a16="http://schemas.microsoft.com/office/drawing/2014/main" id="{9589DE9E-42A2-41F7-8B61-DF3EF73835DD}"/>
              </a:ext>
            </a:extLst>
          </p:cNvPr>
          <p:cNvSpPr/>
          <p:nvPr/>
        </p:nvSpPr>
        <p:spPr>
          <a:xfrm>
            <a:off x="533400" y="1036997"/>
            <a:ext cx="1085850" cy="0"/>
          </a:xfrm>
          <a:custGeom>
            <a:avLst/>
            <a:gdLst/>
            <a:ahLst/>
            <a:cxnLst/>
            <a:rect l="l" t="t" r="r" b="b"/>
            <a:pathLst>
              <a:path w="1085850">
                <a:moveTo>
                  <a:pt x="0" y="0"/>
                </a:moveTo>
                <a:lnTo>
                  <a:pt x="1085811" y="0"/>
                </a:lnTo>
              </a:path>
            </a:pathLst>
          </a:custGeom>
          <a:noFill/>
          <a:ln w="9525" cap="flat" cmpd="sng" algn="ctr">
            <a:solidFill>
              <a:srgbClr val="F7BE00">
                <a:shade val="95000"/>
                <a:satMod val="105000"/>
              </a:srgbClr>
            </a:solidFill>
            <a:prstDash val="solid"/>
          </a:ln>
          <a:effectLst/>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233A80"/>
              </a:solidFill>
              <a:effectLst/>
              <a:uLnTx/>
              <a:uFillTx/>
              <a:latin typeface="Arial" panose="020B0604020202020204"/>
              <a:ea typeface="+mn-ea"/>
              <a:cs typeface="+mn-cs"/>
            </a:endParaRPr>
          </a:p>
        </p:txBody>
      </p:sp>
      <p:sp>
        <p:nvSpPr>
          <p:cNvPr id="48" name="object 10">
            <a:extLst>
              <a:ext uri="{FF2B5EF4-FFF2-40B4-BE49-F238E27FC236}">
                <a16:creationId xmlns:a16="http://schemas.microsoft.com/office/drawing/2014/main" id="{D79C15F4-61FF-488F-9C1F-F653AD4A6B4E}"/>
              </a:ext>
            </a:extLst>
          </p:cNvPr>
          <p:cNvSpPr txBox="1"/>
          <p:nvPr/>
        </p:nvSpPr>
        <p:spPr>
          <a:xfrm>
            <a:off x="533400" y="580071"/>
            <a:ext cx="381635" cy="289823"/>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pt-PT" b="1" spc="35">
                <a:solidFill>
                  <a:srgbClr val="E5004E"/>
                </a:solidFill>
                <a:latin typeface="Arial" panose="020B0604020202020204" pitchFamily="34" charset="0"/>
                <a:cs typeface="Arial" panose="020B0604020202020204" pitchFamily="34" charset="0"/>
              </a:rPr>
              <a:t>12</a:t>
            </a:r>
            <a:endParaRPr kumimoji="0" lang="pt-PT" sz="1800" b="0" i="0" u="none" strike="noStrike" kern="0" cap="none" spc="0" normalizeH="0" baseline="0" noProof="0">
              <a:ln>
                <a:noFill/>
              </a:ln>
              <a:solidFill>
                <a:srgbClr val="E5004E"/>
              </a:solidFill>
              <a:effectLst/>
              <a:uLnTx/>
              <a:uFillTx/>
              <a:latin typeface="Arial" panose="020B0604020202020204" pitchFamily="34" charset="0"/>
              <a:cs typeface="Arial" panose="020B0604020202020204" pitchFamily="34" charset="0"/>
            </a:endParaRPr>
          </a:p>
        </p:txBody>
      </p:sp>
      <p:sp>
        <p:nvSpPr>
          <p:cNvPr id="2" name="CaixaDeTexto 1">
            <a:extLst>
              <a:ext uri="{FF2B5EF4-FFF2-40B4-BE49-F238E27FC236}">
                <a16:creationId xmlns:a16="http://schemas.microsoft.com/office/drawing/2014/main" id="{DD1A3C0D-947C-487D-9DD6-6175CA68B448}"/>
              </a:ext>
            </a:extLst>
          </p:cNvPr>
          <p:cNvSpPr txBox="1"/>
          <p:nvPr/>
        </p:nvSpPr>
        <p:spPr>
          <a:xfrm>
            <a:off x="5793174" y="1464720"/>
            <a:ext cx="6701652" cy="584775"/>
          </a:xfrm>
          <a:prstGeom prst="rect">
            <a:avLst/>
          </a:prstGeom>
          <a:noFill/>
        </p:spPr>
        <p:txBody>
          <a:bodyPr wrap="square" rtlCol="0">
            <a:spAutoFit/>
          </a:bodyPr>
          <a:lstStyle/>
          <a:p>
            <a:pPr algn="ctr"/>
            <a:r>
              <a:rPr lang="pt-PT" sz="3200" b="1">
                <a:solidFill>
                  <a:srgbClr val="223980"/>
                </a:solidFill>
              </a:rPr>
              <a:t>Usar o Modelo de Base Segura</a:t>
            </a:r>
            <a:endParaRPr lang="pt-PT" sz="3200">
              <a:solidFill>
                <a:srgbClr val="223980"/>
              </a:solidFill>
            </a:endParaRPr>
          </a:p>
        </p:txBody>
      </p:sp>
      <p:sp>
        <p:nvSpPr>
          <p:cNvPr id="10" name="CaixaDeTexto 9">
            <a:extLst>
              <a:ext uri="{FF2B5EF4-FFF2-40B4-BE49-F238E27FC236}">
                <a16:creationId xmlns:a16="http://schemas.microsoft.com/office/drawing/2014/main" id="{5BD207BF-A992-4669-8F68-9BDE868F1EE7}"/>
              </a:ext>
            </a:extLst>
          </p:cNvPr>
          <p:cNvSpPr txBox="1"/>
          <p:nvPr/>
        </p:nvSpPr>
        <p:spPr>
          <a:xfrm>
            <a:off x="1409700" y="3114706"/>
            <a:ext cx="15468600" cy="4433073"/>
          </a:xfrm>
          <a:prstGeom prst="rect">
            <a:avLst/>
          </a:prstGeom>
          <a:noFill/>
        </p:spPr>
        <p:txBody>
          <a:bodyPr wrap="square" rtlCol="0">
            <a:spAutoFit/>
          </a:bodyPr>
          <a:lstStyle/>
          <a:p>
            <a:pPr marL="457200" indent="-457200" algn="l">
              <a:lnSpc>
                <a:spcPct val="150000"/>
              </a:lnSpc>
              <a:buFont typeface="Arial" panose="020B0604020202020204" pitchFamily="34" charset="0"/>
              <a:buChar char="•"/>
            </a:pPr>
            <a:r>
              <a:rPr lang="pt-PT" sz="3200">
                <a:solidFill>
                  <a:srgbClr val="223980"/>
                </a:solidFill>
              </a:rPr>
              <a:t>Avaliação de crianças em qualquer contexto</a:t>
            </a:r>
          </a:p>
          <a:p>
            <a:pPr marL="457200" indent="-457200" algn="l">
              <a:lnSpc>
                <a:spcPct val="150000"/>
              </a:lnSpc>
              <a:buFont typeface="Arial" panose="020B0604020202020204" pitchFamily="34" charset="0"/>
              <a:buChar char="•"/>
            </a:pPr>
            <a:r>
              <a:rPr lang="pt-PT" sz="3200">
                <a:solidFill>
                  <a:srgbClr val="223980"/>
                </a:solidFill>
              </a:rPr>
              <a:t>Avaliação, preparação e apoio a famílias de acolhimento e adotantes</a:t>
            </a:r>
          </a:p>
          <a:p>
            <a:pPr marL="457200" indent="-457200" algn="l">
              <a:lnSpc>
                <a:spcPct val="150000"/>
              </a:lnSpc>
              <a:buFont typeface="Arial" panose="020B0604020202020204" pitchFamily="34" charset="0"/>
              <a:buChar char="•"/>
            </a:pPr>
            <a:r>
              <a:rPr lang="pt-PT" sz="3200">
                <a:solidFill>
                  <a:srgbClr val="223980"/>
                </a:solidFill>
              </a:rPr>
              <a:t>Apoio à decisão de Matching</a:t>
            </a:r>
          </a:p>
          <a:p>
            <a:pPr marL="457200" indent="-457200" algn="l">
              <a:lnSpc>
                <a:spcPct val="150000"/>
              </a:lnSpc>
              <a:buFont typeface="Arial" panose="020B0604020202020204" pitchFamily="34" charset="0"/>
              <a:buChar char="•"/>
            </a:pPr>
            <a:r>
              <a:rPr lang="pt-PT" sz="3200">
                <a:solidFill>
                  <a:srgbClr val="223980"/>
                </a:solidFill>
              </a:rPr>
              <a:t>Acolhimentos – avaliação do progresso, definição de objetivos e monitorização contínua</a:t>
            </a:r>
          </a:p>
          <a:p>
            <a:pPr marL="457200" indent="-457200" algn="l">
              <a:lnSpc>
                <a:spcPct val="150000"/>
              </a:lnSpc>
              <a:buFont typeface="Arial" panose="020B0604020202020204" pitchFamily="34" charset="0"/>
              <a:buChar char="•"/>
            </a:pPr>
            <a:r>
              <a:rPr lang="pt-PT" sz="3200">
                <a:solidFill>
                  <a:srgbClr val="223980"/>
                </a:solidFill>
              </a:rPr>
              <a:t>Avaliação de acolhimentos com dificuldades</a:t>
            </a:r>
            <a:endParaRPr lang="pt-PT" sz="3200" kern="1200">
              <a:solidFill>
                <a:srgbClr val="223980"/>
              </a:solidFill>
              <a:latin typeface="Helvetica Neue" panose="02000503000000020004" pitchFamily="2"/>
            </a:endParaRPr>
          </a:p>
        </p:txBody>
      </p:sp>
      <p:pic>
        <p:nvPicPr>
          <p:cNvPr id="13" name="Imagem 12">
            <a:extLst>
              <a:ext uri="{FF2B5EF4-FFF2-40B4-BE49-F238E27FC236}">
                <a16:creationId xmlns:a16="http://schemas.microsoft.com/office/drawing/2014/main" id="{D6D42D1F-4CBA-4F44-9536-EFD0A579CE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57" y="9752165"/>
            <a:ext cx="18288000" cy="536269"/>
          </a:xfrm>
          <a:prstGeom prst="rect">
            <a:avLst/>
          </a:prstGeom>
        </p:spPr>
      </p:pic>
      <p:grpSp>
        <p:nvGrpSpPr>
          <p:cNvPr id="14" name="Agrupar 13">
            <a:extLst>
              <a:ext uri="{FF2B5EF4-FFF2-40B4-BE49-F238E27FC236}">
                <a16:creationId xmlns:a16="http://schemas.microsoft.com/office/drawing/2014/main" id="{C483F422-A1C0-4656-865D-F049F23CD78E}"/>
              </a:ext>
            </a:extLst>
          </p:cNvPr>
          <p:cNvGrpSpPr/>
          <p:nvPr/>
        </p:nvGrpSpPr>
        <p:grpSpPr>
          <a:xfrm>
            <a:off x="13006864" y="239072"/>
            <a:ext cx="4711629" cy="692113"/>
            <a:chOff x="13006864" y="239072"/>
            <a:chExt cx="4711629" cy="692113"/>
          </a:xfrm>
        </p:grpSpPr>
        <p:grpSp>
          <p:nvGrpSpPr>
            <p:cNvPr id="15" name="Agrupar 14">
              <a:extLst>
                <a:ext uri="{FF2B5EF4-FFF2-40B4-BE49-F238E27FC236}">
                  <a16:creationId xmlns:a16="http://schemas.microsoft.com/office/drawing/2014/main" id="{B157592A-F10F-4B2F-A375-518479A39682}"/>
                </a:ext>
              </a:extLst>
            </p:cNvPr>
            <p:cNvGrpSpPr/>
            <p:nvPr/>
          </p:nvGrpSpPr>
          <p:grpSpPr>
            <a:xfrm>
              <a:off x="13006864" y="246206"/>
              <a:ext cx="3844919" cy="684979"/>
              <a:chOff x="14106626" y="219553"/>
              <a:chExt cx="3844919" cy="684979"/>
            </a:xfrm>
          </p:grpSpPr>
          <p:pic>
            <p:nvPicPr>
              <p:cNvPr id="17" name="pt-cores-versao-principal-jpg2.jpg" descr="pt-cores-versao-principal-jpg2.jpg">
                <a:extLst>
                  <a:ext uri="{FF2B5EF4-FFF2-40B4-BE49-F238E27FC236}">
                    <a16:creationId xmlns:a16="http://schemas.microsoft.com/office/drawing/2014/main" id="{6D474EDB-1BCD-4689-ABC7-CDBB548AB057}"/>
                  </a:ext>
                </a:extLst>
              </p:cNvPr>
              <p:cNvPicPr>
                <a:picLocks noChangeAspect="1"/>
              </p:cNvPicPr>
              <p:nvPr/>
            </p:nvPicPr>
            <p:blipFill>
              <a:blip r:embed="rId4"/>
              <a:stretch>
                <a:fillRect/>
              </a:stretch>
            </p:blipFill>
            <p:spPr>
              <a:xfrm>
                <a:off x="15374895" y="224599"/>
                <a:ext cx="1301949" cy="631671"/>
              </a:xfrm>
              <a:prstGeom prst="rect">
                <a:avLst/>
              </a:prstGeom>
              <a:ln w="12700">
                <a:miter lim="400000"/>
              </a:ln>
            </p:spPr>
          </p:pic>
          <p:pic>
            <p:nvPicPr>
              <p:cNvPr id="18" name="Imagem 17">
                <a:extLst>
                  <a:ext uri="{FF2B5EF4-FFF2-40B4-BE49-F238E27FC236}">
                    <a16:creationId xmlns:a16="http://schemas.microsoft.com/office/drawing/2014/main" id="{CDA42CDE-2250-4476-B7CD-96230C1E5A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06626" y="224598"/>
                <a:ext cx="1174597" cy="631672"/>
              </a:xfrm>
              <a:prstGeom prst="rect">
                <a:avLst/>
              </a:prstGeom>
            </p:spPr>
          </p:pic>
          <p:pic>
            <p:nvPicPr>
              <p:cNvPr id="19" name="Imagem 18">
                <a:extLst>
                  <a:ext uri="{FF2B5EF4-FFF2-40B4-BE49-F238E27FC236}">
                    <a16:creationId xmlns:a16="http://schemas.microsoft.com/office/drawing/2014/main" id="{6416D75B-3AF0-42E9-A642-CED3A637ADD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676844" y="219553"/>
                <a:ext cx="1274701" cy="684979"/>
              </a:xfrm>
              <a:prstGeom prst="rect">
                <a:avLst/>
              </a:prstGeom>
            </p:spPr>
          </p:pic>
        </p:grpSp>
        <p:pic>
          <p:nvPicPr>
            <p:cNvPr id="16" name="Picture 15" descr="Picture 15">
              <a:extLst>
                <a:ext uri="{FF2B5EF4-FFF2-40B4-BE49-F238E27FC236}">
                  <a16:creationId xmlns:a16="http://schemas.microsoft.com/office/drawing/2014/main" id="{1C339B4B-9B56-48AE-8D44-E6C6C54DCFC7}"/>
                </a:ext>
              </a:extLst>
            </p:cNvPr>
            <p:cNvPicPr>
              <a:picLocks noChangeAspect="1"/>
            </p:cNvPicPr>
            <p:nvPr/>
          </p:nvPicPr>
          <p:blipFill>
            <a:blip r:embed="rId7"/>
            <a:stretch>
              <a:fillRect/>
            </a:stretch>
          </p:blipFill>
          <p:spPr>
            <a:xfrm>
              <a:off x="16992600" y="239072"/>
              <a:ext cx="725893" cy="658036"/>
            </a:xfrm>
            <a:prstGeom prst="rect">
              <a:avLst/>
            </a:prstGeom>
            <a:ln w="12700" cap="flat">
              <a:noFill/>
              <a:miter lim="400000"/>
            </a:ln>
            <a:effectLst/>
          </p:spPr>
        </p:pic>
      </p:grpSp>
    </p:spTree>
    <p:extLst>
      <p:ext uri="{BB962C8B-B14F-4D97-AF65-F5344CB8AC3E}">
        <p14:creationId xmlns:p14="http://schemas.microsoft.com/office/powerpoint/2010/main" val="352307862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89E78809-8AF1-4A43-A5A2-389A6357B931}"/>
              </a:ext>
            </a:extLst>
          </p:cNvPr>
          <p:cNvSpPr/>
          <p:nvPr/>
        </p:nvSpPr>
        <p:spPr>
          <a:xfrm>
            <a:off x="4572000" y="-5313209"/>
            <a:ext cx="9144000" cy="507831"/>
          </a:xfrm>
          <a:prstGeom prst="rect">
            <a:avLst/>
          </a:prstGeom>
        </p:spPr>
        <p:txBody>
          <a:bodyPr>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
        <p:nvSpPr>
          <p:cNvPr id="6" name="Retângulo 5">
            <a:extLst>
              <a:ext uri="{FF2B5EF4-FFF2-40B4-BE49-F238E27FC236}">
                <a16:creationId xmlns:a16="http://schemas.microsoft.com/office/drawing/2014/main" id="{8E8DCB3E-9120-4005-B006-91E31B8E984A}"/>
              </a:ext>
            </a:extLst>
          </p:cNvPr>
          <p:cNvSpPr/>
          <p:nvPr/>
        </p:nvSpPr>
        <p:spPr>
          <a:xfrm>
            <a:off x="13409226" y="1464720"/>
            <a:ext cx="154374" cy="558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pt-PT" sz="27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object 5">
            <a:extLst>
              <a:ext uri="{FF2B5EF4-FFF2-40B4-BE49-F238E27FC236}">
                <a16:creationId xmlns:a16="http://schemas.microsoft.com/office/drawing/2014/main" id="{9589DE9E-42A2-41F7-8B61-DF3EF73835DD}"/>
              </a:ext>
            </a:extLst>
          </p:cNvPr>
          <p:cNvSpPr/>
          <p:nvPr/>
        </p:nvSpPr>
        <p:spPr>
          <a:xfrm>
            <a:off x="533400" y="1036997"/>
            <a:ext cx="1085850" cy="0"/>
          </a:xfrm>
          <a:custGeom>
            <a:avLst/>
            <a:gdLst/>
            <a:ahLst/>
            <a:cxnLst/>
            <a:rect l="l" t="t" r="r" b="b"/>
            <a:pathLst>
              <a:path w="1085850">
                <a:moveTo>
                  <a:pt x="0" y="0"/>
                </a:moveTo>
                <a:lnTo>
                  <a:pt x="1085811" y="0"/>
                </a:lnTo>
              </a:path>
            </a:pathLst>
          </a:custGeom>
          <a:noFill/>
          <a:ln w="9525" cap="flat" cmpd="sng" algn="ctr">
            <a:solidFill>
              <a:srgbClr val="F7BE00">
                <a:shade val="95000"/>
                <a:satMod val="105000"/>
              </a:srgbClr>
            </a:solidFill>
            <a:prstDash val="solid"/>
          </a:ln>
          <a:effectLst/>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233A80"/>
              </a:solidFill>
              <a:effectLst/>
              <a:uLnTx/>
              <a:uFillTx/>
              <a:latin typeface="Arial" panose="020B0604020202020204"/>
              <a:ea typeface="+mn-ea"/>
              <a:cs typeface="+mn-cs"/>
            </a:endParaRPr>
          </a:p>
        </p:txBody>
      </p:sp>
      <p:sp>
        <p:nvSpPr>
          <p:cNvPr id="48" name="object 10">
            <a:extLst>
              <a:ext uri="{FF2B5EF4-FFF2-40B4-BE49-F238E27FC236}">
                <a16:creationId xmlns:a16="http://schemas.microsoft.com/office/drawing/2014/main" id="{D79C15F4-61FF-488F-9C1F-F653AD4A6B4E}"/>
              </a:ext>
            </a:extLst>
          </p:cNvPr>
          <p:cNvSpPr txBox="1"/>
          <p:nvPr/>
        </p:nvSpPr>
        <p:spPr>
          <a:xfrm>
            <a:off x="533400" y="580071"/>
            <a:ext cx="381635" cy="289823"/>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pt-PT" b="1" spc="35">
                <a:solidFill>
                  <a:srgbClr val="E5004E"/>
                </a:solidFill>
                <a:latin typeface="Arial" panose="020B0604020202020204" pitchFamily="34" charset="0"/>
                <a:cs typeface="Arial" panose="020B0604020202020204" pitchFamily="34" charset="0"/>
              </a:rPr>
              <a:t>13</a:t>
            </a:r>
            <a:endParaRPr kumimoji="0" lang="pt-PT" sz="1800" b="0" i="0" u="none" strike="noStrike" kern="0" cap="none" spc="0" normalizeH="0" baseline="0" noProof="0">
              <a:ln>
                <a:noFill/>
              </a:ln>
              <a:solidFill>
                <a:srgbClr val="E5004E"/>
              </a:solidFill>
              <a:effectLst/>
              <a:uLnTx/>
              <a:uFillTx/>
              <a:latin typeface="Arial" panose="020B0604020202020204" pitchFamily="34" charset="0"/>
              <a:cs typeface="Arial" panose="020B0604020202020204" pitchFamily="34" charset="0"/>
            </a:endParaRPr>
          </a:p>
        </p:txBody>
      </p:sp>
      <p:sp>
        <p:nvSpPr>
          <p:cNvPr id="2" name="CaixaDeTexto 1">
            <a:extLst>
              <a:ext uri="{FF2B5EF4-FFF2-40B4-BE49-F238E27FC236}">
                <a16:creationId xmlns:a16="http://schemas.microsoft.com/office/drawing/2014/main" id="{DD1A3C0D-947C-487D-9DD6-6175CA68B448}"/>
              </a:ext>
            </a:extLst>
          </p:cNvPr>
          <p:cNvSpPr txBox="1"/>
          <p:nvPr/>
        </p:nvSpPr>
        <p:spPr>
          <a:xfrm>
            <a:off x="5793174" y="1464720"/>
            <a:ext cx="6701652" cy="584775"/>
          </a:xfrm>
          <a:prstGeom prst="rect">
            <a:avLst/>
          </a:prstGeom>
          <a:noFill/>
        </p:spPr>
        <p:txBody>
          <a:bodyPr wrap="square" rtlCol="0">
            <a:spAutoFit/>
          </a:bodyPr>
          <a:lstStyle/>
          <a:p>
            <a:pPr algn="ctr"/>
            <a:r>
              <a:rPr lang="pt-PT" sz="3200" b="1">
                <a:solidFill>
                  <a:srgbClr val="223980"/>
                </a:solidFill>
              </a:rPr>
              <a:t>Fontes de informação:</a:t>
            </a:r>
            <a:endParaRPr lang="pt-PT" sz="3200">
              <a:solidFill>
                <a:srgbClr val="223980"/>
              </a:solidFill>
            </a:endParaRPr>
          </a:p>
        </p:txBody>
      </p:sp>
      <p:sp>
        <p:nvSpPr>
          <p:cNvPr id="10" name="CaixaDeTexto 9">
            <a:extLst>
              <a:ext uri="{FF2B5EF4-FFF2-40B4-BE49-F238E27FC236}">
                <a16:creationId xmlns:a16="http://schemas.microsoft.com/office/drawing/2014/main" id="{5BD207BF-A992-4669-8F68-9BDE868F1EE7}"/>
              </a:ext>
            </a:extLst>
          </p:cNvPr>
          <p:cNvSpPr txBox="1"/>
          <p:nvPr/>
        </p:nvSpPr>
        <p:spPr>
          <a:xfrm>
            <a:off x="1409700" y="3731391"/>
            <a:ext cx="15468600" cy="2800767"/>
          </a:xfrm>
          <a:prstGeom prst="rect">
            <a:avLst/>
          </a:prstGeom>
          <a:noFill/>
        </p:spPr>
        <p:txBody>
          <a:bodyPr wrap="square" rtlCol="0">
            <a:spAutoFit/>
          </a:bodyPr>
          <a:lstStyle/>
          <a:p>
            <a:pPr eaLnBrk="1" hangingPunct="1">
              <a:lnSpc>
                <a:spcPct val="80000"/>
              </a:lnSpc>
            </a:pPr>
            <a:r>
              <a:rPr lang="en-GB" altLang="en-US" sz="3200"/>
              <a:t>Schofield G and Beek M (2014) </a:t>
            </a:r>
            <a:r>
              <a:rPr lang="en-GB" altLang="en-US" sz="3200" i="1"/>
              <a:t>The Secure Base Model: promoting attachment and resilience in foster care and adoption </a:t>
            </a:r>
            <a:r>
              <a:rPr lang="en-GB" altLang="en-US" sz="3200"/>
              <a:t>London: BAAF</a:t>
            </a:r>
          </a:p>
          <a:p>
            <a:pPr eaLnBrk="1" hangingPunct="1">
              <a:lnSpc>
                <a:spcPct val="80000"/>
              </a:lnSpc>
            </a:pPr>
            <a:endParaRPr lang="en-GB" altLang="en-US" sz="3200" i="1"/>
          </a:p>
          <a:p>
            <a:pPr eaLnBrk="1" hangingPunct="1">
              <a:lnSpc>
                <a:spcPct val="80000"/>
              </a:lnSpc>
            </a:pPr>
            <a:r>
              <a:rPr lang="en-GB" altLang="en-US" sz="3200"/>
              <a:t>Schofield G and Beek M (2006) </a:t>
            </a:r>
            <a:r>
              <a:rPr lang="en-GB" altLang="en-US" sz="3200" i="1"/>
              <a:t>Attachment Handbook for Foster Care and Adoption</a:t>
            </a:r>
            <a:r>
              <a:rPr lang="en-GB" altLang="en-US" sz="3200"/>
              <a:t> London: BAAF</a:t>
            </a:r>
          </a:p>
          <a:p>
            <a:pPr eaLnBrk="1" hangingPunct="1">
              <a:lnSpc>
                <a:spcPct val="80000"/>
              </a:lnSpc>
            </a:pPr>
            <a:endParaRPr lang="en-GB" altLang="en-US" sz="2800"/>
          </a:p>
          <a:p>
            <a:pPr eaLnBrk="1" hangingPunct="1">
              <a:lnSpc>
                <a:spcPct val="80000"/>
              </a:lnSpc>
              <a:buFont typeface="Wingdings" panose="05000000000000000000" pitchFamily="2" charset="2"/>
              <a:buNone/>
            </a:pPr>
            <a:r>
              <a:rPr lang="en-US" altLang="en-US" sz="3200">
                <a:solidFill>
                  <a:srgbClr val="CC0000"/>
                </a:solidFill>
                <a:hlinkClick r:id="rId3"/>
              </a:rPr>
              <a:t>http://</a:t>
            </a:r>
            <a:r>
              <a:rPr lang="en-US" altLang="en-US" sz="3200">
                <a:hlinkClick r:id="rId3"/>
              </a:rPr>
              <a:t>www.uea.ac.uk/providingasecurebase</a:t>
            </a:r>
            <a:endParaRPr lang="en-US" altLang="en-US" sz="3200"/>
          </a:p>
        </p:txBody>
      </p:sp>
      <p:pic>
        <p:nvPicPr>
          <p:cNvPr id="13" name="Imagem 12">
            <a:extLst>
              <a:ext uri="{FF2B5EF4-FFF2-40B4-BE49-F238E27FC236}">
                <a16:creationId xmlns:a16="http://schemas.microsoft.com/office/drawing/2014/main" id="{D6D42D1F-4CBA-4F44-9536-EFD0A579CE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57" y="9752165"/>
            <a:ext cx="18288000" cy="536269"/>
          </a:xfrm>
          <a:prstGeom prst="rect">
            <a:avLst/>
          </a:prstGeom>
        </p:spPr>
      </p:pic>
      <p:grpSp>
        <p:nvGrpSpPr>
          <p:cNvPr id="14" name="Agrupar 13">
            <a:extLst>
              <a:ext uri="{FF2B5EF4-FFF2-40B4-BE49-F238E27FC236}">
                <a16:creationId xmlns:a16="http://schemas.microsoft.com/office/drawing/2014/main" id="{C483F422-A1C0-4656-865D-F049F23CD78E}"/>
              </a:ext>
            </a:extLst>
          </p:cNvPr>
          <p:cNvGrpSpPr/>
          <p:nvPr/>
        </p:nvGrpSpPr>
        <p:grpSpPr>
          <a:xfrm>
            <a:off x="13006864" y="239072"/>
            <a:ext cx="4711629" cy="692113"/>
            <a:chOff x="13006864" y="239072"/>
            <a:chExt cx="4711629" cy="692113"/>
          </a:xfrm>
        </p:grpSpPr>
        <p:grpSp>
          <p:nvGrpSpPr>
            <p:cNvPr id="15" name="Agrupar 14">
              <a:extLst>
                <a:ext uri="{FF2B5EF4-FFF2-40B4-BE49-F238E27FC236}">
                  <a16:creationId xmlns:a16="http://schemas.microsoft.com/office/drawing/2014/main" id="{B157592A-F10F-4B2F-A375-518479A39682}"/>
                </a:ext>
              </a:extLst>
            </p:cNvPr>
            <p:cNvGrpSpPr/>
            <p:nvPr/>
          </p:nvGrpSpPr>
          <p:grpSpPr>
            <a:xfrm>
              <a:off x="13006864" y="246206"/>
              <a:ext cx="3844919" cy="684979"/>
              <a:chOff x="14106626" y="219553"/>
              <a:chExt cx="3844919" cy="684979"/>
            </a:xfrm>
          </p:grpSpPr>
          <p:pic>
            <p:nvPicPr>
              <p:cNvPr id="17" name="pt-cores-versao-principal-jpg2.jpg" descr="pt-cores-versao-principal-jpg2.jpg">
                <a:extLst>
                  <a:ext uri="{FF2B5EF4-FFF2-40B4-BE49-F238E27FC236}">
                    <a16:creationId xmlns:a16="http://schemas.microsoft.com/office/drawing/2014/main" id="{6D474EDB-1BCD-4689-ABC7-CDBB548AB057}"/>
                  </a:ext>
                </a:extLst>
              </p:cNvPr>
              <p:cNvPicPr>
                <a:picLocks noChangeAspect="1"/>
              </p:cNvPicPr>
              <p:nvPr/>
            </p:nvPicPr>
            <p:blipFill>
              <a:blip r:embed="rId5"/>
              <a:stretch>
                <a:fillRect/>
              </a:stretch>
            </p:blipFill>
            <p:spPr>
              <a:xfrm>
                <a:off x="15374895" y="224599"/>
                <a:ext cx="1301949" cy="631671"/>
              </a:xfrm>
              <a:prstGeom prst="rect">
                <a:avLst/>
              </a:prstGeom>
              <a:ln w="12700">
                <a:miter lim="400000"/>
              </a:ln>
            </p:spPr>
          </p:pic>
          <p:pic>
            <p:nvPicPr>
              <p:cNvPr id="18" name="Imagem 17">
                <a:extLst>
                  <a:ext uri="{FF2B5EF4-FFF2-40B4-BE49-F238E27FC236}">
                    <a16:creationId xmlns:a16="http://schemas.microsoft.com/office/drawing/2014/main" id="{CDA42CDE-2250-4476-B7CD-96230C1E5AF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106626" y="224598"/>
                <a:ext cx="1174597" cy="631672"/>
              </a:xfrm>
              <a:prstGeom prst="rect">
                <a:avLst/>
              </a:prstGeom>
            </p:spPr>
          </p:pic>
          <p:pic>
            <p:nvPicPr>
              <p:cNvPr id="19" name="Imagem 18">
                <a:extLst>
                  <a:ext uri="{FF2B5EF4-FFF2-40B4-BE49-F238E27FC236}">
                    <a16:creationId xmlns:a16="http://schemas.microsoft.com/office/drawing/2014/main" id="{6416D75B-3AF0-42E9-A642-CED3A637ADD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676844" y="219553"/>
                <a:ext cx="1274701" cy="684979"/>
              </a:xfrm>
              <a:prstGeom prst="rect">
                <a:avLst/>
              </a:prstGeom>
            </p:spPr>
          </p:pic>
        </p:grpSp>
        <p:pic>
          <p:nvPicPr>
            <p:cNvPr id="16" name="Picture 15" descr="Picture 15">
              <a:extLst>
                <a:ext uri="{FF2B5EF4-FFF2-40B4-BE49-F238E27FC236}">
                  <a16:creationId xmlns:a16="http://schemas.microsoft.com/office/drawing/2014/main" id="{1C339B4B-9B56-48AE-8D44-E6C6C54DCFC7}"/>
                </a:ext>
              </a:extLst>
            </p:cNvPr>
            <p:cNvPicPr>
              <a:picLocks noChangeAspect="1"/>
            </p:cNvPicPr>
            <p:nvPr/>
          </p:nvPicPr>
          <p:blipFill>
            <a:blip r:embed="rId8"/>
            <a:stretch>
              <a:fillRect/>
            </a:stretch>
          </p:blipFill>
          <p:spPr>
            <a:xfrm>
              <a:off x="16992600" y="239072"/>
              <a:ext cx="725893" cy="658036"/>
            </a:xfrm>
            <a:prstGeom prst="rect">
              <a:avLst/>
            </a:prstGeom>
            <a:ln w="12700" cap="flat">
              <a:noFill/>
              <a:miter lim="400000"/>
            </a:ln>
            <a:effectLst/>
          </p:spPr>
        </p:pic>
      </p:grpSp>
    </p:spTree>
    <p:extLst>
      <p:ext uri="{BB962C8B-B14F-4D97-AF65-F5344CB8AC3E}">
        <p14:creationId xmlns:p14="http://schemas.microsoft.com/office/powerpoint/2010/main" val="318001323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object 4">
            <a:extLst>
              <a:ext uri="{FF2B5EF4-FFF2-40B4-BE49-F238E27FC236}">
                <a16:creationId xmlns:a16="http://schemas.microsoft.com/office/drawing/2014/main" id="{965F6B79-4761-4794-983F-D50784E38EA3}"/>
              </a:ext>
            </a:extLst>
          </p:cNvPr>
          <p:cNvSpPr txBox="1">
            <a:spLocks/>
          </p:cNvSpPr>
          <p:nvPr/>
        </p:nvSpPr>
        <p:spPr>
          <a:xfrm>
            <a:off x="5721536" y="3651425"/>
            <a:ext cx="6844928" cy="1055930"/>
          </a:xfrm>
          <a:prstGeom prst="rect">
            <a:avLst/>
          </a:prstGeom>
        </p:spPr>
        <p:txBody>
          <a:bodyPr vert="horz" wrap="square" lIns="0" tIns="62865" rIns="0" bIns="0" rtlCol="0">
            <a:spAutoFit/>
          </a:bodyPr>
          <a:lstStyle>
            <a:lvl1pPr>
              <a:defRPr sz="7200" b="1" i="0">
                <a:solidFill>
                  <a:srgbClr val="492DA7"/>
                </a:solidFill>
                <a:latin typeface="Arial"/>
                <a:ea typeface="+mj-ea"/>
                <a:cs typeface="Arial"/>
              </a:defRPr>
            </a:lvl1pPr>
          </a:lstStyle>
          <a:p>
            <a:pPr marL="38100" marR="5080" lvl="0" indent="-26034" algn="ctr" defTabSz="914400" eaLnBrk="1" fontAlgn="auto" latinLnBrk="0" hangingPunct="1">
              <a:lnSpc>
                <a:spcPct val="104600"/>
              </a:lnSpc>
              <a:spcBef>
                <a:spcPts val="545"/>
              </a:spcBef>
              <a:spcAft>
                <a:spcPts val="0"/>
              </a:spcAft>
              <a:buClrTx/>
              <a:buSzTx/>
              <a:buFontTx/>
              <a:buNone/>
              <a:tabLst>
                <a:tab pos="3456940" algn="l"/>
              </a:tabLst>
              <a:defRPr/>
            </a:pPr>
            <a:r>
              <a:rPr kumimoji="0" lang="pt-PT" sz="6600" b="1" i="0" u="none" strike="noStrike" kern="0" cap="none" spc="0" normalizeH="0" baseline="0" noProof="0">
                <a:ln>
                  <a:noFill/>
                </a:ln>
                <a:solidFill>
                  <a:srgbClr val="41BBC9"/>
                </a:solidFill>
                <a:effectLst/>
                <a:uLnTx/>
                <a:uFillTx/>
                <a:latin typeface="Arial"/>
                <a:ea typeface="+mj-ea"/>
                <a:cs typeface="Arial"/>
              </a:rPr>
              <a:t>Obrigada!</a:t>
            </a:r>
          </a:p>
        </p:txBody>
      </p:sp>
      <p:sp>
        <p:nvSpPr>
          <p:cNvPr id="18" name="object 13">
            <a:extLst>
              <a:ext uri="{FF2B5EF4-FFF2-40B4-BE49-F238E27FC236}">
                <a16:creationId xmlns:a16="http://schemas.microsoft.com/office/drawing/2014/main" id="{D83A2C87-1D53-4764-BC31-5912850A18AD}"/>
              </a:ext>
            </a:extLst>
          </p:cNvPr>
          <p:cNvSpPr txBox="1"/>
          <p:nvPr/>
        </p:nvSpPr>
        <p:spPr>
          <a:xfrm>
            <a:off x="5867400" y="4881224"/>
            <a:ext cx="6553200" cy="862672"/>
          </a:xfrm>
          <a:prstGeom prst="rect">
            <a:avLst/>
          </a:prstGeom>
        </p:spPr>
        <p:txBody>
          <a:bodyPr vert="horz" wrap="square" lIns="0" tIns="12065" rIns="0" bIns="0" rtlCol="0">
            <a:spAutoFit/>
          </a:bodyPr>
          <a:lstStyle/>
          <a:p>
            <a:pPr marL="13335" marR="5080" lvl="0" indent="-1270" algn="ctr" defTabSz="914400" eaLnBrk="1" fontAlgn="auto" latinLnBrk="0" hangingPunct="1">
              <a:lnSpc>
                <a:spcPct val="113100"/>
              </a:lnSpc>
              <a:spcBef>
                <a:spcPts val="95"/>
              </a:spcBef>
              <a:spcAft>
                <a:spcPts val="0"/>
              </a:spcAft>
              <a:buClrTx/>
              <a:buSzTx/>
              <a:buFontTx/>
              <a:buNone/>
              <a:tabLst/>
              <a:defRPr/>
            </a:pPr>
            <a:r>
              <a:rPr kumimoji="0" lang="pt-PT" sz="2550" b="0" i="0" u="none" strike="noStrike" kern="0" cap="none" spc="0" normalizeH="0" baseline="0" noProof="0">
                <a:ln>
                  <a:noFill/>
                </a:ln>
                <a:solidFill>
                  <a:srgbClr val="233A80"/>
                </a:solidFill>
                <a:effectLst/>
                <a:uLnTx/>
                <a:uFillTx/>
                <a:latin typeface="Arial"/>
                <a:cs typeface="Arial"/>
              </a:rPr>
              <a:t>Colocar as crianças no centro, com famílias mais felizes e numa sociedade mais justa.</a:t>
            </a:r>
            <a:endParaRPr kumimoji="0" lang="en-US" sz="2550" b="0" i="0" u="none" strike="noStrike" kern="0" cap="none" spc="0" normalizeH="0" baseline="0" noProof="0">
              <a:ln>
                <a:noFill/>
              </a:ln>
              <a:solidFill>
                <a:srgbClr val="233A80"/>
              </a:solidFill>
              <a:effectLst/>
              <a:uLnTx/>
              <a:uFillTx/>
              <a:latin typeface="Arial"/>
              <a:cs typeface="Arial"/>
            </a:endParaRPr>
          </a:p>
        </p:txBody>
      </p:sp>
      <p:sp>
        <p:nvSpPr>
          <p:cNvPr id="19" name="object 13">
            <a:extLst>
              <a:ext uri="{FF2B5EF4-FFF2-40B4-BE49-F238E27FC236}">
                <a16:creationId xmlns:a16="http://schemas.microsoft.com/office/drawing/2014/main" id="{2E0B4B2E-8FFA-4162-B8DF-127EF43C8A38}"/>
              </a:ext>
            </a:extLst>
          </p:cNvPr>
          <p:cNvSpPr txBox="1"/>
          <p:nvPr/>
        </p:nvSpPr>
        <p:spPr>
          <a:xfrm>
            <a:off x="5867400" y="6851825"/>
            <a:ext cx="6553200" cy="419217"/>
          </a:xfrm>
          <a:prstGeom prst="rect">
            <a:avLst/>
          </a:prstGeom>
        </p:spPr>
        <p:txBody>
          <a:bodyPr vert="horz" wrap="square" lIns="0" tIns="12065" rIns="0" bIns="0" rtlCol="0">
            <a:spAutoFit/>
          </a:bodyPr>
          <a:lstStyle/>
          <a:p>
            <a:pPr marL="13335" marR="5080" lvl="0" indent="-1270" algn="ctr" defTabSz="914400" eaLnBrk="1" fontAlgn="auto" latinLnBrk="0" hangingPunct="1">
              <a:lnSpc>
                <a:spcPct val="113100"/>
              </a:lnSpc>
              <a:spcBef>
                <a:spcPts val="95"/>
              </a:spcBef>
              <a:spcAft>
                <a:spcPts val="0"/>
              </a:spcAft>
              <a:buClrTx/>
              <a:buSzTx/>
              <a:buFontTx/>
              <a:buNone/>
              <a:tabLst/>
              <a:defRPr/>
            </a:pPr>
            <a:r>
              <a:rPr kumimoji="0" lang="pt-PT" sz="2550" b="0" i="0" u="sng" strike="noStrike" kern="0" cap="none" spc="0" normalizeH="0" baseline="0" noProof="0">
                <a:ln>
                  <a:noFill/>
                </a:ln>
                <a:solidFill>
                  <a:srgbClr val="E5004E"/>
                </a:solidFill>
                <a:effectLst/>
                <a:uLnTx/>
                <a:uFillTx/>
                <a:latin typeface="Arial"/>
                <a:cs typeface="Arial"/>
              </a:rPr>
              <a:t>prochildcolab.pt</a:t>
            </a:r>
            <a:r>
              <a:rPr kumimoji="0" lang="pt-PT" sz="2550" b="0" i="0" u="none" strike="noStrike" kern="0" cap="none" spc="0" normalizeH="0" baseline="0" noProof="0">
                <a:ln>
                  <a:noFill/>
                </a:ln>
                <a:solidFill>
                  <a:srgbClr val="E5004E"/>
                </a:solidFill>
                <a:effectLst/>
                <a:uLnTx/>
                <a:uFillTx/>
                <a:latin typeface="Arial"/>
                <a:cs typeface="Arial"/>
              </a:rPr>
              <a:t> | </a:t>
            </a:r>
            <a:r>
              <a:rPr kumimoji="0" lang="pt-PT" sz="2550" b="0" i="0" u="sng" strike="noStrike" kern="0" cap="none" spc="0" normalizeH="0" baseline="0" noProof="0">
                <a:ln>
                  <a:noFill/>
                </a:ln>
                <a:solidFill>
                  <a:srgbClr val="E5004E"/>
                </a:solidFill>
                <a:effectLst/>
                <a:uLnTx/>
                <a:uFillTx/>
                <a:latin typeface="Arial"/>
                <a:cs typeface="Arial"/>
              </a:rPr>
              <a:t>geral@prochildcolab.pt</a:t>
            </a:r>
            <a:endParaRPr kumimoji="0" lang="en-US" sz="2550" b="0" i="0" u="sng" strike="noStrike" kern="0" cap="none" spc="0" normalizeH="0" baseline="0" noProof="0">
              <a:ln>
                <a:noFill/>
              </a:ln>
              <a:solidFill>
                <a:srgbClr val="E5004E"/>
              </a:solidFill>
              <a:effectLst/>
              <a:uLnTx/>
              <a:uFillTx/>
              <a:latin typeface="Arial"/>
              <a:cs typeface="Arial"/>
            </a:endParaRPr>
          </a:p>
        </p:txBody>
      </p:sp>
      <p:pic>
        <p:nvPicPr>
          <p:cNvPr id="22" name="Imagem 21">
            <a:extLst>
              <a:ext uri="{FF2B5EF4-FFF2-40B4-BE49-F238E27FC236}">
                <a16:creationId xmlns:a16="http://schemas.microsoft.com/office/drawing/2014/main" id="{791CEEC5-4B3C-4E13-877A-F5E0669D1B22}"/>
              </a:ext>
            </a:extLst>
          </p:cNvPr>
          <p:cNvPicPr>
            <a:picLocks noChangeAspect="1"/>
          </p:cNvPicPr>
          <p:nvPr/>
        </p:nvPicPr>
        <p:blipFill rotWithShape="1">
          <a:blip r:embed="rId2">
            <a:extLst>
              <a:ext uri="{28A0092B-C50C-407E-A947-70E740481C1C}">
                <a14:useLocalDpi xmlns:a14="http://schemas.microsoft.com/office/drawing/2010/main" val="0"/>
              </a:ext>
            </a:extLst>
          </a:blip>
          <a:srcRect l="48761"/>
          <a:stretch/>
        </p:blipFill>
        <p:spPr>
          <a:xfrm rot="16200000" flipV="1">
            <a:off x="-4064855" y="3607655"/>
            <a:ext cx="10287001" cy="3071691"/>
          </a:xfrm>
          <a:prstGeom prst="rect">
            <a:avLst/>
          </a:prstGeom>
        </p:spPr>
      </p:pic>
      <p:pic>
        <p:nvPicPr>
          <p:cNvPr id="10" name="Imagem 9">
            <a:extLst>
              <a:ext uri="{FF2B5EF4-FFF2-40B4-BE49-F238E27FC236}">
                <a16:creationId xmlns:a16="http://schemas.microsoft.com/office/drawing/2014/main" id="{3FE082A7-2474-4D61-97FE-664BFEC2B73E}"/>
              </a:ext>
            </a:extLst>
          </p:cNvPr>
          <p:cNvPicPr>
            <a:picLocks noChangeAspect="1"/>
          </p:cNvPicPr>
          <p:nvPr/>
        </p:nvPicPr>
        <p:blipFill>
          <a:blip r:embed="rId3"/>
          <a:stretch>
            <a:fillRect/>
          </a:stretch>
        </p:blipFill>
        <p:spPr>
          <a:xfrm>
            <a:off x="7586445" y="7502549"/>
            <a:ext cx="3115110" cy="771633"/>
          </a:xfrm>
          <a:prstGeom prst="rect">
            <a:avLst/>
          </a:prstGeom>
        </p:spPr>
      </p:pic>
      <p:sp>
        <p:nvSpPr>
          <p:cNvPr id="11" name="object 13">
            <a:extLst>
              <a:ext uri="{FF2B5EF4-FFF2-40B4-BE49-F238E27FC236}">
                <a16:creationId xmlns:a16="http://schemas.microsoft.com/office/drawing/2014/main" id="{9B1FC8DE-D924-49EE-8488-E8251561310B}"/>
              </a:ext>
            </a:extLst>
          </p:cNvPr>
          <p:cNvSpPr txBox="1"/>
          <p:nvPr/>
        </p:nvSpPr>
        <p:spPr>
          <a:xfrm>
            <a:off x="5243945" y="9334500"/>
            <a:ext cx="7800110" cy="203774"/>
          </a:xfrm>
          <a:prstGeom prst="rect">
            <a:avLst/>
          </a:prstGeom>
        </p:spPr>
        <p:txBody>
          <a:bodyPr vert="horz" wrap="square" lIns="0" tIns="12065" rIns="0" bIns="0" rtlCol="0">
            <a:spAutoFit/>
          </a:bodyPr>
          <a:lstStyle/>
          <a:p>
            <a:pPr marL="13335" marR="5080" lvl="0" indent="-1270" algn="ctr" defTabSz="914400" eaLnBrk="1" fontAlgn="auto" latinLnBrk="0" hangingPunct="1">
              <a:lnSpc>
                <a:spcPct val="113100"/>
              </a:lnSpc>
              <a:spcBef>
                <a:spcPts val="95"/>
              </a:spcBef>
              <a:spcAft>
                <a:spcPts val="0"/>
              </a:spcAft>
              <a:buClrTx/>
              <a:buSzTx/>
              <a:buFontTx/>
              <a:buNone/>
              <a:tabLst/>
              <a:defRPr/>
            </a:pPr>
            <a:r>
              <a:rPr kumimoji="0" lang="pt-PT" sz="1200" b="0" i="0" u="none" strike="noStrike" kern="0" cap="none" spc="0" normalizeH="0" baseline="0" noProof="0">
                <a:ln>
                  <a:noFill/>
                </a:ln>
                <a:solidFill>
                  <a:srgbClr val="233C7E"/>
                </a:solidFill>
                <a:effectLst/>
                <a:uLnTx/>
                <a:uFillTx/>
                <a:latin typeface="Arial" panose="020B0604020202020204"/>
              </a:rPr>
              <a:t>Campus de Couros | R. de Vila Flor, 166 | 4810-225 Guimarães | </a:t>
            </a:r>
            <a:r>
              <a:rPr kumimoji="0" lang="pt-PT" sz="1200" b="0" i="0" u="none" strike="noStrike" kern="0" cap="none" spc="0" normalizeH="0" baseline="0" noProof="0">
                <a:ln>
                  <a:noFill/>
                </a:ln>
                <a:solidFill>
                  <a:srgbClr val="233A80"/>
                </a:solidFill>
                <a:effectLst/>
                <a:uLnTx/>
                <a:uFillTx/>
                <a:latin typeface="Arial" panose="020B0604020202020204"/>
              </a:rPr>
              <a:t>+351 93 214 38 37 </a:t>
            </a:r>
            <a:endParaRPr kumimoji="0" lang="en-US" sz="1200" b="0" i="0" u="none" strike="noStrike" kern="0" cap="none" spc="0" normalizeH="0" baseline="0" noProof="0">
              <a:ln>
                <a:noFill/>
              </a:ln>
              <a:solidFill>
                <a:srgbClr val="233A80"/>
              </a:solidFill>
              <a:effectLst/>
              <a:uLnTx/>
              <a:uFillTx/>
              <a:latin typeface="Arial" panose="020B0604020202020204"/>
              <a:cs typeface="Arial"/>
            </a:endParaRPr>
          </a:p>
        </p:txBody>
      </p:sp>
      <p:pic>
        <p:nvPicPr>
          <p:cNvPr id="13" name="Imagem 12">
            <a:extLst>
              <a:ext uri="{FF2B5EF4-FFF2-40B4-BE49-F238E27FC236}">
                <a16:creationId xmlns:a16="http://schemas.microsoft.com/office/drawing/2014/main" id="{76F9C6BE-1733-4A8A-ADBF-414682F137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3945" y="9467850"/>
            <a:ext cx="7924800" cy="933450"/>
          </a:xfrm>
          <a:prstGeom prst="rect">
            <a:avLst/>
          </a:prstGeom>
        </p:spPr>
      </p:pic>
      <p:grpSp>
        <p:nvGrpSpPr>
          <p:cNvPr id="12" name="Agrupar 11">
            <a:extLst>
              <a:ext uri="{FF2B5EF4-FFF2-40B4-BE49-F238E27FC236}">
                <a16:creationId xmlns:a16="http://schemas.microsoft.com/office/drawing/2014/main" id="{4DB7FB7E-9466-4420-97C7-7E9661246308}"/>
              </a:ext>
            </a:extLst>
          </p:cNvPr>
          <p:cNvGrpSpPr/>
          <p:nvPr/>
        </p:nvGrpSpPr>
        <p:grpSpPr>
          <a:xfrm>
            <a:off x="12646046" y="266700"/>
            <a:ext cx="5246719" cy="695526"/>
            <a:chOff x="12646046" y="266700"/>
            <a:chExt cx="5246719" cy="695526"/>
          </a:xfrm>
        </p:grpSpPr>
        <p:pic>
          <p:nvPicPr>
            <p:cNvPr id="14" name="Imagem 13">
              <a:extLst>
                <a:ext uri="{FF2B5EF4-FFF2-40B4-BE49-F238E27FC236}">
                  <a16:creationId xmlns:a16="http://schemas.microsoft.com/office/drawing/2014/main" id="{E05AECF2-AADF-4529-9E70-7D4B34D3CB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459200" y="266700"/>
              <a:ext cx="1433565" cy="695526"/>
            </a:xfrm>
            <a:prstGeom prst="rect">
              <a:avLst/>
            </a:prstGeom>
          </p:spPr>
        </p:pic>
        <p:pic>
          <p:nvPicPr>
            <p:cNvPr id="15" name="Imagem 14">
              <a:extLst>
                <a:ext uri="{FF2B5EF4-FFF2-40B4-BE49-F238E27FC236}">
                  <a16:creationId xmlns:a16="http://schemas.microsoft.com/office/drawing/2014/main" id="{FC6034E9-8515-469A-8B6E-3883C1F050EA}"/>
                </a:ext>
              </a:extLst>
            </p:cNvPr>
            <p:cNvPicPr>
              <a:picLocks noChangeAspect="1"/>
            </p:cNvPicPr>
            <p:nvPr/>
          </p:nvPicPr>
          <p:blipFill>
            <a:blip r:embed="rId6"/>
            <a:stretch>
              <a:fillRect/>
            </a:stretch>
          </p:blipFill>
          <p:spPr>
            <a:xfrm>
              <a:off x="12646046" y="366221"/>
              <a:ext cx="2139176" cy="525730"/>
            </a:xfrm>
            <a:prstGeom prst="rect">
              <a:avLst/>
            </a:prstGeom>
          </p:spPr>
        </p:pic>
        <p:pic>
          <p:nvPicPr>
            <p:cNvPr id="16" name="Imagem 15">
              <a:extLst>
                <a:ext uri="{FF2B5EF4-FFF2-40B4-BE49-F238E27FC236}">
                  <a16:creationId xmlns:a16="http://schemas.microsoft.com/office/drawing/2014/main" id="{0FC03610-F489-4F36-932D-B523E1987DAF}"/>
                </a:ext>
              </a:extLst>
            </p:cNvPr>
            <p:cNvPicPr>
              <a:picLocks noChangeAspect="1"/>
            </p:cNvPicPr>
            <p:nvPr/>
          </p:nvPicPr>
          <p:blipFill>
            <a:blip r:embed="rId7"/>
            <a:stretch>
              <a:fillRect/>
            </a:stretch>
          </p:blipFill>
          <p:spPr>
            <a:xfrm>
              <a:off x="14785222" y="366221"/>
              <a:ext cx="1671556" cy="525731"/>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89E78809-8AF1-4A43-A5A2-389A6357B931}"/>
              </a:ext>
            </a:extLst>
          </p:cNvPr>
          <p:cNvSpPr/>
          <p:nvPr/>
        </p:nvSpPr>
        <p:spPr>
          <a:xfrm>
            <a:off x="4572000" y="-5313209"/>
            <a:ext cx="9144000" cy="507831"/>
          </a:xfrm>
          <a:prstGeom prst="rect">
            <a:avLst/>
          </a:prstGeom>
        </p:spPr>
        <p:txBody>
          <a:bodyPr>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
        <p:nvSpPr>
          <p:cNvPr id="6" name="Retângulo 5">
            <a:extLst>
              <a:ext uri="{FF2B5EF4-FFF2-40B4-BE49-F238E27FC236}">
                <a16:creationId xmlns:a16="http://schemas.microsoft.com/office/drawing/2014/main" id="{8E8DCB3E-9120-4005-B006-91E31B8E984A}"/>
              </a:ext>
            </a:extLst>
          </p:cNvPr>
          <p:cNvSpPr/>
          <p:nvPr/>
        </p:nvSpPr>
        <p:spPr>
          <a:xfrm>
            <a:off x="13409226" y="1464720"/>
            <a:ext cx="154374" cy="558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pt-PT" sz="27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object 5">
            <a:extLst>
              <a:ext uri="{FF2B5EF4-FFF2-40B4-BE49-F238E27FC236}">
                <a16:creationId xmlns:a16="http://schemas.microsoft.com/office/drawing/2014/main" id="{9589DE9E-42A2-41F7-8B61-DF3EF73835DD}"/>
              </a:ext>
            </a:extLst>
          </p:cNvPr>
          <p:cNvSpPr/>
          <p:nvPr/>
        </p:nvSpPr>
        <p:spPr>
          <a:xfrm>
            <a:off x="533400" y="1036997"/>
            <a:ext cx="1085850" cy="0"/>
          </a:xfrm>
          <a:custGeom>
            <a:avLst/>
            <a:gdLst/>
            <a:ahLst/>
            <a:cxnLst/>
            <a:rect l="l" t="t" r="r" b="b"/>
            <a:pathLst>
              <a:path w="1085850">
                <a:moveTo>
                  <a:pt x="0" y="0"/>
                </a:moveTo>
                <a:lnTo>
                  <a:pt x="1085811" y="0"/>
                </a:lnTo>
              </a:path>
            </a:pathLst>
          </a:custGeom>
          <a:noFill/>
          <a:ln w="9525" cap="flat" cmpd="sng" algn="ctr">
            <a:solidFill>
              <a:srgbClr val="F7BE00">
                <a:shade val="95000"/>
                <a:satMod val="105000"/>
              </a:srgbClr>
            </a:solidFill>
            <a:prstDash val="solid"/>
          </a:ln>
          <a:effectLst/>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233A80"/>
              </a:solidFill>
              <a:effectLst/>
              <a:uLnTx/>
              <a:uFillTx/>
              <a:latin typeface="Arial" panose="020B0604020202020204"/>
              <a:ea typeface="+mn-ea"/>
              <a:cs typeface="+mn-cs"/>
            </a:endParaRPr>
          </a:p>
        </p:txBody>
      </p:sp>
      <p:sp>
        <p:nvSpPr>
          <p:cNvPr id="48" name="object 10">
            <a:extLst>
              <a:ext uri="{FF2B5EF4-FFF2-40B4-BE49-F238E27FC236}">
                <a16:creationId xmlns:a16="http://schemas.microsoft.com/office/drawing/2014/main" id="{D79C15F4-61FF-488F-9C1F-F653AD4A6B4E}"/>
              </a:ext>
            </a:extLst>
          </p:cNvPr>
          <p:cNvSpPr txBox="1"/>
          <p:nvPr/>
        </p:nvSpPr>
        <p:spPr>
          <a:xfrm>
            <a:off x="533400" y="580071"/>
            <a:ext cx="381635" cy="289823"/>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pt-PT" sz="1800" b="1" i="0" u="none" strike="noStrike" kern="0" cap="none" spc="35" normalizeH="0" baseline="0" noProof="0">
                <a:ln>
                  <a:noFill/>
                </a:ln>
                <a:solidFill>
                  <a:srgbClr val="E5004E"/>
                </a:solidFill>
                <a:effectLst/>
                <a:uLnTx/>
                <a:uFillTx/>
                <a:latin typeface="Arial" panose="020B0604020202020204" pitchFamily="34" charset="0"/>
                <a:cs typeface="Arial" panose="020B0604020202020204" pitchFamily="34" charset="0"/>
              </a:rPr>
              <a:t>03</a:t>
            </a:r>
            <a:endParaRPr kumimoji="0" lang="pt-PT" sz="1800" b="0" i="0" u="none" strike="noStrike" kern="0" cap="none" spc="0" normalizeH="0" baseline="0" noProof="0">
              <a:ln>
                <a:noFill/>
              </a:ln>
              <a:solidFill>
                <a:srgbClr val="E5004E"/>
              </a:solidFill>
              <a:effectLst/>
              <a:uLnTx/>
              <a:uFillTx/>
              <a:latin typeface="Arial" panose="020B0604020202020204" pitchFamily="34" charset="0"/>
              <a:cs typeface="Arial" panose="020B0604020202020204" pitchFamily="34" charset="0"/>
            </a:endParaRPr>
          </a:p>
        </p:txBody>
      </p:sp>
      <p:sp>
        <p:nvSpPr>
          <p:cNvPr id="2" name="CaixaDeTexto 1">
            <a:extLst>
              <a:ext uri="{FF2B5EF4-FFF2-40B4-BE49-F238E27FC236}">
                <a16:creationId xmlns:a16="http://schemas.microsoft.com/office/drawing/2014/main" id="{DD1A3C0D-947C-487D-9DD6-6175CA68B448}"/>
              </a:ext>
            </a:extLst>
          </p:cNvPr>
          <p:cNvSpPr txBox="1"/>
          <p:nvPr/>
        </p:nvSpPr>
        <p:spPr>
          <a:xfrm>
            <a:off x="2667000" y="1464720"/>
            <a:ext cx="12954000" cy="1077218"/>
          </a:xfrm>
          <a:prstGeom prst="rect">
            <a:avLst/>
          </a:prstGeom>
          <a:noFill/>
        </p:spPr>
        <p:txBody>
          <a:bodyPr wrap="square" rtlCol="0">
            <a:spAutoFit/>
          </a:bodyPr>
          <a:lstStyle/>
          <a:p>
            <a:pPr algn="ctr"/>
            <a:r>
              <a:rPr lang="pt-PT" sz="3200" b="1">
                <a:solidFill>
                  <a:srgbClr val="223980"/>
                </a:solidFill>
              </a:rPr>
              <a:t>Utilização da teoria da vinculação e da investigação no desenvolvimento de um modelo de cuidados.</a:t>
            </a:r>
            <a:endParaRPr lang="en-US" sz="3200" b="1" kern="1200">
              <a:solidFill>
                <a:srgbClr val="223980"/>
              </a:solidFill>
              <a:latin typeface="Helvetica Neue" panose="02000503000000020004" pitchFamily="2"/>
            </a:endParaRPr>
          </a:p>
        </p:txBody>
      </p:sp>
      <p:sp>
        <p:nvSpPr>
          <p:cNvPr id="10" name="CaixaDeTexto 9">
            <a:extLst>
              <a:ext uri="{FF2B5EF4-FFF2-40B4-BE49-F238E27FC236}">
                <a16:creationId xmlns:a16="http://schemas.microsoft.com/office/drawing/2014/main" id="{5BD207BF-A992-4669-8F68-9BDE868F1EE7}"/>
              </a:ext>
            </a:extLst>
          </p:cNvPr>
          <p:cNvSpPr txBox="1"/>
          <p:nvPr/>
        </p:nvSpPr>
        <p:spPr>
          <a:xfrm>
            <a:off x="1076324" y="3543300"/>
            <a:ext cx="16068675" cy="6001643"/>
          </a:xfrm>
          <a:prstGeom prst="rect">
            <a:avLst/>
          </a:prstGeom>
          <a:noFill/>
        </p:spPr>
        <p:txBody>
          <a:bodyPr wrap="square" rtlCol="0">
            <a:spAutoFit/>
          </a:bodyPr>
          <a:lstStyle/>
          <a:p>
            <a:pPr algn="l"/>
            <a:r>
              <a:rPr lang="pt-PT" sz="3200" kern="1200">
                <a:solidFill>
                  <a:srgbClr val="233A80"/>
                </a:solidFill>
                <a:latin typeface="Helvetica Neue" panose="02000503000000020004" pitchFamily="2"/>
              </a:rPr>
              <a:t>Proporcionar uma base segura reduz a ansiedade da criança e permite-lhe explorar, pensar, desfrutar do jogo e da aprendizagem, e alcançar o seu potencial.</a:t>
            </a:r>
          </a:p>
          <a:p>
            <a:pPr algn="l"/>
            <a:endParaRPr lang="pt-PT" sz="3200" kern="1200">
              <a:solidFill>
                <a:srgbClr val="233A80"/>
              </a:solidFill>
              <a:latin typeface="Helvetica Neue" panose="02000503000000020004" pitchFamily="2"/>
            </a:endParaRPr>
          </a:p>
          <a:p>
            <a:pPr algn="l"/>
            <a:r>
              <a:rPr lang="pt-PT" sz="3200" kern="1200">
                <a:solidFill>
                  <a:srgbClr val="233A80"/>
                </a:solidFill>
                <a:latin typeface="Helvetica Neue" panose="02000503000000020004" pitchFamily="2"/>
              </a:rPr>
              <a:t>Um aspeto fundamental para promover segurança e resiliência é a </a:t>
            </a:r>
            <a:r>
              <a:rPr lang="pt-PT" sz="3200" b="1" kern="1200">
                <a:solidFill>
                  <a:srgbClr val="233A80"/>
                </a:solidFill>
                <a:latin typeface="Helvetica Neue" panose="02000503000000020004" pitchFamily="2"/>
              </a:rPr>
              <a:t>capacidade de pensar sobre o que está na mente da criança</a:t>
            </a:r>
            <a:r>
              <a:rPr lang="pt-PT" sz="3200" kern="1200">
                <a:solidFill>
                  <a:srgbClr val="233A80"/>
                </a:solidFill>
                <a:latin typeface="Helvetica Neue" panose="02000503000000020004" pitchFamily="2"/>
              </a:rPr>
              <a:t>.</a:t>
            </a:r>
          </a:p>
          <a:p>
            <a:pPr algn="l"/>
            <a:endParaRPr lang="pt-PT" sz="3200" kern="1200">
              <a:solidFill>
                <a:srgbClr val="233A80"/>
              </a:solidFill>
              <a:latin typeface="Helvetica Neue" panose="02000503000000020004" pitchFamily="2"/>
            </a:endParaRPr>
          </a:p>
          <a:p>
            <a:pPr algn="l"/>
            <a:r>
              <a:rPr lang="pt-PT" sz="3200" kern="1200">
                <a:solidFill>
                  <a:srgbClr val="233A80"/>
                </a:solidFill>
                <a:latin typeface="Helvetica Neue" panose="02000503000000020004" pitchFamily="2"/>
              </a:rPr>
              <a:t>A vinculação centra a atenção na qualidade da experiência da criança na relação com a pessoa cuidadora </a:t>
            </a:r>
            <a:r>
              <a:rPr lang="pt-PT" sz="3200" b="1" kern="1200">
                <a:solidFill>
                  <a:srgbClr val="233A80"/>
                </a:solidFill>
                <a:latin typeface="Helvetica Neue" panose="02000503000000020004" pitchFamily="2"/>
              </a:rPr>
              <a:t>enquanto fonte ativa de cuidado terapêutico.</a:t>
            </a:r>
          </a:p>
          <a:p>
            <a:pPr algn="l"/>
            <a:endParaRPr lang="pt-PT" sz="3200" kern="1200">
              <a:solidFill>
                <a:srgbClr val="233A80"/>
              </a:solidFill>
              <a:latin typeface="Helvetica Neue" panose="02000503000000020004" pitchFamily="2"/>
            </a:endParaRPr>
          </a:p>
          <a:p>
            <a:pPr algn="l"/>
            <a:r>
              <a:rPr lang="pt-PT" sz="3200" kern="1200">
                <a:solidFill>
                  <a:srgbClr val="233A80"/>
                </a:solidFill>
                <a:latin typeface="Helvetica Neue" panose="02000503000000020004" pitchFamily="2"/>
              </a:rPr>
              <a:t>A segurança e a resiliência não advêm apenas das relações com figuras de vinculação específicas, mas de uma base segura proporcionada </a:t>
            </a:r>
            <a:r>
              <a:rPr lang="pt-PT" sz="3200" b="1" kern="1200">
                <a:solidFill>
                  <a:srgbClr val="233A80"/>
                </a:solidFill>
                <a:latin typeface="Helvetica Neue" panose="02000503000000020004" pitchFamily="2"/>
              </a:rPr>
              <a:t>por todo o ambiente </a:t>
            </a:r>
            <a:r>
              <a:rPr lang="pt-PT" sz="3200" kern="1200">
                <a:solidFill>
                  <a:srgbClr val="233A80"/>
                </a:solidFill>
                <a:latin typeface="Helvetica Neue" panose="02000503000000020004" pitchFamily="2"/>
              </a:rPr>
              <a:t>(família, amigos, escola, atividades).</a:t>
            </a:r>
          </a:p>
        </p:txBody>
      </p:sp>
      <p:pic>
        <p:nvPicPr>
          <p:cNvPr id="13" name="Imagem 12">
            <a:extLst>
              <a:ext uri="{FF2B5EF4-FFF2-40B4-BE49-F238E27FC236}">
                <a16:creationId xmlns:a16="http://schemas.microsoft.com/office/drawing/2014/main" id="{266A82DA-A49B-44E3-ABE0-27B55C8B44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57" y="9752165"/>
            <a:ext cx="18288000" cy="536269"/>
          </a:xfrm>
          <a:prstGeom prst="rect">
            <a:avLst/>
          </a:prstGeom>
        </p:spPr>
      </p:pic>
      <p:grpSp>
        <p:nvGrpSpPr>
          <p:cNvPr id="14" name="Agrupar 13">
            <a:extLst>
              <a:ext uri="{FF2B5EF4-FFF2-40B4-BE49-F238E27FC236}">
                <a16:creationId xmlns:a16="http://schemas.microsoft.com/office/drawing/2014/main" id="{D38FED4B-020D-470E-BC01-9B2EB1E1B204}"/>
              </a:ext>
            </a:extLst>
          </p:cNvPr>
          <p:cNvGrpSpPr/>
          <p:nvPr/>
        </p:nvGrpSpPr>
        <p:grpSpPr>
          <a:xfrm>
            <a:off x="13006864" y="239072"/>
            <a:ext cx="4711629" cy="692113"/>
            <a:chOff x="13006864" y="239072"/>
            <a:chExt cx="4711629" cy="692113"/>
          </a:xfrm>
        </p:grpSpPr>
        <p:grpSp>
          <p:nvGrpSpPr>
            <p:cNvPr id="15" name="Agrupar 14">
              <a:extLst>
                <a:ext uri="{FF2B5EF4-FFF2-40B4-BE49-F238E27FC236}">
                  <a16:creationId xmlns:a16="http://schemas.microsoft.com/office/drawing/2014/main" id="{9E1437C8-B5EB-4DC8-AD39-0935A9235287}"/>
                </a:ext>
              </a:extLst>
            </p:cNvPr>
            <p:cNvGrpSpPr/>
            <p:nvPr/>
          </p:nvGrpSpPr>
          <p:grpSpPr>
            <a:xfrm>
              <a:off x="13006864" y="246206"/>
              <a:ext cx="3844919" cy="684979"/>
              <a:chOff x="14106626" y="219553"/>
              <a:chExt cx="3844919" cy="684979"/>
            </a:xfrm>
          </p:grpSpPr>
          <p:pic>
            <p:nvPicPr>
              <p:cNvPr id="17" name="pt-cores-versao-principal-jpg2.jpg" descr="pt-cores-versao-principal-jpg2.jpg">
                <a:extLst>
                  <a:ext uri="{FF2B5EF4-FFF2-40B4-BE49-F238E27FC236}">
                    <a16:creationId xmlns:a16="http://schemas.microsoft.com/office/drawing/2014/main" id="{FE7F8E46-DDF9-440B-BF04-9E05682B859A}"/>
                  </a:ext>
                </a:extLst>
              </p:cNvPr>
              <p:cNvPicPr>
                <a:picLocks noChangeAspect="1"/>
              </p:cNvPicPr>
              <p:nvPr/>
            </p:nvPicPr>
            <p:blipFill>
              <a:blip r:embed="rId4"/>
              <a:stretch>
                <a:fillRect/>
              </a:stretch>
            </p:blipFill>
            <p:spPr>
              <a:xfrm>
                <a:off x="15374895" y="224599"/>
                <a:ext cx="1301949" cy="631671"/>
              </a:xfrm>
              <a:prstGeom prst="rect">
                <a:avLst/>
              </a:prstGeom>
              <a:ln w="12700">
                <a:miter lim="400000"/>
              </a:ln>
            </p:spPr>
          </p:pic>
          <p:pic>
            <p:nvPicPr>
              <p:cNvPr id="18" name="Imagem 17">
                <a:extLst>
                  <a:ext uri="{FF2B5EF4-FFF2-40B4-BE49-F238E27FC236}">
                    <a16:creationId xmlns:a16="http://schemas.microsoft.com/office/drawing/2014/main" id="{CACF0D09-4ACF-4BC2-89DF-72F99EEB4A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06626" y="224598"/>
                <a:ext cx="1174597" cy="631672"/>
              </a:xfrm>
              <a:prstGeom prst="rect">
                <a:avLst/>
              </a:prstGeom>
            </p:spPr>
          </p:pic>
          <p:pic>
            <p:nvPicPr>
              <p:cNvPr id="19" name="Imagem 18">
                <a:extLst>
                  <a:ext uri="{FF2B5EF4-FFF2-40B4-BE49-F238E27FC236}">
                    <a16:creationId xmlns:a16="http://schemas.microsoft.com/office/drawing/2014/main" id="{2B99C7A4-3FE4-4832-81BB-F1454DDBC7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676844" y="219553"/>
                <a:ext cx="1274701" cy="684979"/>
              </a:xfrm>
              <a:prstGeom prst="rect">
                <a:avLst/>
              </a:prstGeom>
            </p:spPr>
          </p:pic>
        </p:grpSp>
        <p:pic>
          <p:nvPicPr>
            <p:cNvPr id="16" name="Picture 15" descr="Picture 15">
              <a:extLst>
                <a:ext uri="{FF2B5EF4-FFF2-40B4-BE49-F238E27FC236}">
                  <a16:creationId xmlns:a16="http://schemas.microsoft.com/office/drawing/2014/main" id="{79A04F26-540D-40A5-BCB4-36F8FE8704D6}"/>
                </a:ext>
              </a:extLst>
            </p:cNvPr>
            <p:cNvPicPr>
              <a:picLocks noChangeAspect="1"/>
            </p:cNvPicPr>
            <p:nvPr/>
          </p:nvPicPr>
          <p:blipFill>
            <a:blip r:embed="rId7"/>
            <a:stretch>
              <a:fillRect/>
            </a:stretch>
          </p:blipFill>
          <p:spPr>
            <a:xfrm>
              <a:off x="16992600" y="239072"/>
              <a:ext cx="725893" cy="658036"/>
            </a:xfrm>
            <a:prstGeom prst="rect">
              <a:avLst/>
            </a:prstGeom>
            <a:ln w="12700" cap="flat">
              <a:noFill/>
              <a:miter lim="400000"/>
            </a:ln>
            <a:effectLst/>
          </p:spPr>
        </p:pic>
      </p:grpSp>
    </p:spTree>
    <p:extLst>
      <p:ext uri="{BB962C8B-B14F-4D97-AF65-F5344CB8AC3E}">
        <p14:creationId xmlns:p14="http://schemas.microsoft.com/office/powerpoint/2010/main" val="207647150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89E78809-8AF1-4A43-A5A2-389A6357B931}"/>
              </a:ext>
            </a:extLst>
          </p:cNvPr>
          <p:cNvSpPr/>
          <p:nvPr/>
        </p:nvSpPr>
        <p:spPr>
          <a:xfrm>
            <a:off x="4572000" y="-5313209"/>
            <a:ext cx="9144000" cy="507831"/>
          </a:xfrm>
          <a:prstGeom prst="rect">
            <a:avLst/>
          </a:prstGeom>
        </p:spPr>
        <p:txBody>
          <a:bodyPr>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
        <p:nvSpPr>
          <p:cNvPr id="6" name="Retângulo 5">
            <a:extLst>
              <a:ext uri="{FF2B5EF4-FFF2-40B4-BE49-F238E27FC236}">
                <a16:creationId xmlns:a16="http://schemas.microsoft.com/office/drawing/2014/main" id="{8E8DCB3E-9120-4005-B006-91E31B8E984A}"/>
              </a:ext>
            </a:extLst>
          </p:cNvPr>
          <p:cNvSpPr/>
          <p:nvPr/>
        </p:nvSpPr>
        <p:spPr>
          <a:xfrm>
            <a:off x="13409226" y="1464720"/>
            <a:ext cx="154374" cy="558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pt-PT" sz="27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object 5">
            <a:extLst>
              <a:ext uri="{FF2B5EF4-FFF2-40B4-BE49-F238E27FC236}">
                <a16:creationId xmlns:a16="http://schemas.microsoft.com/office/drawing/2014/main" id="{9589DE9E-42A2-41F7-8B61-DF3EF73835DD}"/>
              </a:ext>
            </a:extLst>
          </p:cNvPr>
          <p:cNvSpPr/>
          <p:nvPr/>
        </p:nvSpPr>
        <p:spPr>
          <a:xfrm>
            <a:off x="533400" y="1036997"/>
            <a:ext cx="1085850" cy="0"/>
          </a:xfrm>
          <a:custGeom>
            <a:avLst/>
            <a:gdLst/>
            <a:ahLst/>
            <a:cxnLst/>
            <a:rect l="l" t="t" r="r" b="b"/>
            <a:pathLst>
              <a:path w="1085850">
                <a:moveTo>
                  <a:pt x="0" y="0"/>
                </a:moveTo>
                <a:lnTo>
                  <a:pt x="1085811" y="0"/>
                </a:lnTo>
              </a:path>
            </a:pathLst>
          </a:custGeom>
          <a:noFill/>
          <a:ln w="9525" cap="flat" cmpd="sng" algn="ctr">
            <a:solidFill>
              <a:srgbClr val="F7BE00">
                <a:shade val="95000"/>
                <a:satMod val="105000"/>
              </a:srgbClr>
            </a:solidFill>
            <a:prstDash val="solid"/>
          </a:ln>
          <a:effectLst/>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233A80"/>
              </a:solidFill>
              <a:effectLst/>
              <a:uLnTx/>
              <a:uFillTx/>
              <a:latin typeface="Arial" panose="020B0604020202020204"/>
              <a:ea typeface="+mn-ea"/>
              <a:cs typeface="+mn-cs"/>
            </a:endParaRPr>
          </a:p>
        </p:txBody>
      </p:sp>
      <p:sp>
        <p:nvSpPr>
          <p:cNvPr id="48" name="object 10">
            <a:extLst>
              <a:ext uri="{FF2B5EF4-FFF2-40B4-BE49-F238E27FC236}">
                <a16:creationId xmlns:a16="http://schemas.microsoft.com/office/drawing/2014/main" id="{D79C15F4-61FF-488F-9C1F-F653AD4A6B4E}"/>
              </a:ext>
            </a:extLst>
          </p:cNvPr>
          <p:cNvSpPr txBox="1"/>
          <p:nvPr/>
        </p:nvSpPr>
        <p:spPr>
          <a:xfrm>
            <a:off x="533400" y="580071"/>
            <a:ext cx="381635" cy="289823"/>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pt-PT" sz="1800" b="1" i="0" u="none" strike="noStrike" kern="0" cap="none" spc="35" normalizeH="0" baseline="0" noProof="0">
                <a:ln>
                  <a:noFill/>
                </a:ln>
                <a:solidFill>
                  <a:srgbClr val="E5004E"/>
                </a:solidFill>
                <a:effectLst/>
                <a:uLnTx/>
                <a:uFillTx/>
                <a:latin typeface="Arial" panose="020B0604020202020204" pitchFamily="34" charset="0"/>
                <a:cs typeface="Arial" panose="020B0604020202020204" pitchFamily="34" charset="0"/>
              </a:rPr>
              <a:t>04</a:t>
            </a:r>
            <a:endParaRPr kumimoji="0" lang="pt-PT" sz="1800" b="0" i="0" u="none" strike="noStrike" kern="0" cap="none" spc="0" normalizeH="0" baseline="0" noProof="0">
              <a:ln>
                <a:noFill/>
              </a:ln>
              <a:solidFill>
                <a:srgbClr val="E5004E"/>
              </a:solidFill>
              <a:effectLst/>
              <a:uLnTx/>
              <a:uFillTx/>
              <a:latin typeface="Arial" panose="020B06040202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18BAA74A-4960-42FA-8DA0-2BB664BE11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6335" y="1947312"/>
            <a:ext cx="11555329" cy="7659806"/>
          </a:xfrm>
          <a:prstGeom prst="rect">
            <a:avLst/>
          </a:prstGeom>
        </p:spPr>
      </p:pic>
      <p:sp>
        <p:nvSpPr>
          <p:cNvPr id="14" name="CaixaDeTexto 13">
            <a:extLst>
              <a:ext uri="{FF2B5EF4-FFF2-40B4-BE49-F238E27FC236}">
                <a16:creationId xmlns:a16="http://schemas.microsoft.com/office/drawing/2014/main" id="{4436E42E-32BF-49B4-BA13-9AD36E1C98C2}"/>
              </a:ext>
            </a:extLst>
          </p:cNvPr>
          <p:cNvSpPr txBox="1"/>
          <p:nvPr/>
        </p:nvSpPr>
        <p:spPr>
          <a:xfrm>
            <a:off x="2667000" y="1172332"/>
            <a:ext cx="12954000" cy="584775"/>
          </a:xfrm>
          <a:prstGeom prst="rect">
            <a:avLst/>
          </a:prstGeom>
          <a:noFill/>
        </p:spPr>
        <p:txBody>
          <a:bodyPr wrap="square" rtlCol="0">
            <a:spAutoFit/>
          </a:bodyPr>
          <a:lstStyle/>
          <a:p>
            <a:pPr algn="ctr"/>
            <a:r>
              <a:rPr lang="pt-PT" sz="3200" b="1">
                <a:solidFill>
                  <a:srgbClr val="223980"/>
                </a:solidFill>
              </a:rPr>
              <a:t>Modelo de Base Segura </a:t>
            </a:r>
            <a:endParaRPr lang="en-US" sz="3200" b="1" kern="1200">
              <a:solidFill>
                <a:srgbClr val="223980"/>
              </a:solidFill>
              <a:latin typeface="Helvetica Neue" panose="02000503000000020004" pitchFamily="2"/>
            </a:endParaRPr>
          </a:p>
        </p:txBody>
      </p:sp>
      <p:pic>
        <p:nvPicPr>
          <p:cNvPr id="13" name="Imagem 12">
            <a:extLst>
              <a:ext uri="{FF2B5EF4-FFF2-40B4-BE49-F238E27FC236}">
                <a16:creationId xmlns:a16="http://schemas.microsoft.com/office/drawing/2014/main" id="{8DDC309C-7E2F-4055-AA3E-CFED03563C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57" y="9752165"/>
            <a:ext cx="18288000" cy="536269"/>
          </a:xfrm>
          <a:prstGeom prst="rect">
            <a:avLst/>
          </a:prstGeom>
        </p:spPr>
      </p:pic>
      <p:grpSp>
        <p:nvGrpSpPr>
          <p:cNvPr id="15" name="Agrupar 14">
            <a:extLst>
              <a:ext uri="{FF2B5EF4-FFF2-40B4-BE49-F238E27FC236}">
                <a16:creationId xmlns:a16="http://schemas.microsoft.com/office/drawing/2014/main" id="{F075B89D-4DEA-4F7F-A325-96AD7F6EE54A}"/>
              </a:ext>
            </a:extLst>
          </p:cNvPr>
          <p:cNvGrpSpPr/>
          <p:nvPr/>
        </p:nvGrpSpPr>
        <p:grpSpPr>
          <a:xfrm>
            <a:off x="13006864" y="239072"/>
            <a:ext cx="4711629" cy="692113"/>
            <a:chOff x="13006864" y="239072"/>
            <a:chExt cx="4711629" cy="692113"/>
          </a:xfrm>
        </p:grpSpPr>
        <p:grpSp>
          <p:nvGrpSpPr>
            <p:cNvPr id="16" name="Agrupar 15">
              <a:extLst>
                <a:ext uri="{FF2B5EF4-FFF2-40B4-BE49-F238E27FC236}">
                  <a16:creationId xmlns:a16="http://schemas.microsoft.com/office/drawing/2014/main" id="{23A2BAAD-EFF5-47AE-9A46-A7976D3CD610}"/>
                </a:ext>
              </a:extLst>
            </p:cNvPr>
            <p:cNvGrpSpPr/>
            <p:nvPr/>
          </p:nvGrpSpPr>
          <p:grpSpPr>
            <a:xfrm>
              <a:off x="13006864" y="246206"/>
              <a:ext cx="3844919" cy="684979"/>
              <a:chOff x="14106626" y="219553"/>
              <a:chExt cx="3844919" cy="684979"/>
            </a:xfrm>
          </p:grpSpPr>
          <p:pic>
            <p:nvPicPr>
              <p:cNvPr id="18" name="pt-cores-versao-principal-jpg2.jpg" descr="pt-cores-versao-principal-jpg2.jpg">
                <a:extLst>
                  <a:ext uri="{FF2B5EF4-FFF2-40B4-BE49-F238E27FC236}">
                    <a16:creationId xmlns:a16="http://schemas.microsoft.com/office/drawing/2014/main" id="{E22E0A22-0CB4-47DB-B96B-42B3E1ABD8E4}"/>
                  </a:ext>
                </a:extLst>
              </p:cNvPr>
              <p:cNvPicPr>
                <a:picLocks noChangeAspect="1"/>
              </p:cNvPicPr>
              <p:nvPr/>
            </p:nvPicPr>
            <p:blipFill>
              <a:blip r:embed="rId5"/>
              <a:stretch>
                <a:fillRect/>
              </a:stretch>
            </p:blipFill>
            <p:spPr>
              <a:xfrm>
                <a:off x="15374895" y="224599"/>
                <a:ext cx="1301949" cy="631671"/>
              </a:xfrm>
              <a:prstGeom prst="rect">
                <a:avLst/>
              </a:prstGeom>
              <a:ln w="12700">
                <a:miter lim="400000"/>
              </a:ln>
            </p:spPr>
          </p:pic>
          <p:pic>
            <p:nvPicPr>
              <p:cNvPr id="19" name="Imagem 18">
                <a:extLst>
                  <a:ext uri="{FF2B5EF4-FFF2-40B4-BE49-F238E27FC236}">
                    <a16:creationId xmlns:a16="http://schemas.microsoft.com/office/drawing/2014/main" id="{6AF785A7-4202-446C-9FBE-0CB619DABD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106626" y="224598"/>
                <a:ext cx="1174597" cy="631672"/>
              </a:xfrm>
              <a:prstGeom prst="rect">
                <a:avLst/>
              </a:prstGeom>
            </p:spPr>
          </p:pic>
          <p:pic>
            <p:nvPicPr>
              <p:cNvPr id="20" name="Imagem 19">
                <a:extLst>
                  <a:ext uri="{FF2B5EF4-FFF2-40B4-BE49-F238E27FC236}">
                    <a16:creationId xmlns:a16="http://schemas.microsoft.com/office/drawing/2014/main" id="{513FBFBC-3595-4F7C-ADDC-52ADAEC4BCB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676844" y="219553"/>
                <a:ext cx="1274701" cy="684979"/>
              </a:xfrm>
              <a:prstGeom prst="rect">
                <a:avLst/>
              </a:prstGeom>
            </p:spPr>
          </p:pic>
        </p:grpSp>
        <p:pic>
          <p:nvPicPr>
            <p:cNvPr id="17" name="Picture 15" descr="Picture 15">
              <a:extLst>
                <a:ext uri="{FF2B5EF4-FFF2-40B4-BE49-F238E27FC236}">
                  <a16:creationId xmlns:a16="http://schemas.microsoft.com/office/drawing/2014/main" id="{20A5C31B-48AF-4826-9CCF-CDDD03C77A3D}"/>
                </a:ext>
              </a:extLst>
            </p:cNvPr>
            <p:cNvPicPr>
              <a:picLocks noChangeAspect="1"/>
            </p:cNvPicPr>
            <p:nvPr/>
          </p:nvPicPr>
          <p:blipFill>
            <a:blip r:embed="rId8"/>
            <a:stretch>
              <a:fillRect/>
            </a:stretch>
          </p:blipFill>
          <p:spPr>
            <a:xfrm>
              <a:off x="16992600" y="239072"/>
              <a:ext cx="725893" cy="658036"/>
            </a:xfrm>
            <a:prstGeom prst="rect">
              <a:avLst/>
            </a:prstGeom>
            <a:ln w="12700" cap="flat">
              <a:noFill/>
              <a:miter lim="400000"/>
            </a:ln>
            <a:effectLst/>
          </p:spPr>
        </p:pic>
      </p:grpSp>
    </p:spTree>
    <p:extLst>
      <p:ext uri="{BB962C8B-B14F-4D97-AF65-F5344CB8AC3E}">
        <p14:creationId xmlns:p14="http://schemas.microsoft.com/office/powerpoint/2010/main" val="116010762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89E78809-8AF1-4A43-A5A2-389A6357B931}"/>
              </a:ext>
            </a:extLst>
          </p:cNvPr>
          <p:cNvSpPr/>
          <p:nvPr/>
        </p:nvSpPr>
        <p:spPr>
          <a:xfrm>
            <a:off x="4572000" y="-5313209"/>
            <a:ext cx="9144000" cy="507831"/>
          </a:xfrm>
          <a:prstGeom prst="rect">
            <a:avLst/>
          </a:prstGeom>
        </p:spPr>
        <p:txBody>
          <a:bodyPr>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
        <p:nvSpPr>
          <p:cNvPr id="6" name="Retângulo 5">
            <a:extLst>
              <a:ext uri="{FF2B5EF4-FFF2-40B4-BE49-F238E27FC236}">
                <a16:creationId xmlns:a16="http://schemas.microsoft.com/office/drawing/2014/main" id="{8E8DCB3E-9120-4005-B006-91E31B8E984A}"/>
              </a:ext>
            </a:extLst>
          </p:cNvPr>
          <p:cNvSpPr/>
          <p:nvPr/>
        </p:nvSpPr>
        <p:spPr>
          <a:xfrm>
            <a:off x="13409226" y="1464720"/>
            <a:ext cx="154374" cy="558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pt-PT" sz="27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object 5">
            <a:extLst>
              <a:ext uri="{FF2B5EF4-FFF2-40B4-BE49-F238E27FC236}">
                <a16:creationId xmlns:a16="http://schemas.microsoft.com/office/drawing/2014/main" id="{9589DE9E-42A2-41F7-8B61-DF3EF73835DD}"/>
              </a:ext>
            </a:extLst>
          </p:cNvPr>
          <p:cNvSpPr/>
          <p:nvPr/>
        </p:nvSpPr>
        <p:spPr>
          <a:xfrm>
            <a:off x="533400" y="1036997"/>
            <a:ext cx="1085850" cy="0"/>
          </a:xfrm>
          <a:custGeom>
            <a:avLst/>
            <a:gdLst/>
            <a:ahLst/>
            <a:cxnLst/>
            <a:rect l="l" t="t" r="r" b="b"/>
            <a:pathLst>
              <a:path w="1085850">
                <a:moveTo>
                  <a:pt x="0" y="0"/>
                </a:moveTo>
                <a:lnTo>
                  <a:pt x="1085811" y="0"/>
                </a:lnTo>
              </a:path>
            </a:pathLst>
          </a:custGeom>
          <a:noFill/>
          <a:ln w="9525" cap="flat" cmpd="sng" algn="ctr">
            <a:solidFill>
              <a:srgbClr val="F7BE00">
                <a:shade val="95000"/>
                <a:satMod val="105000"/>
              </a:srgbClr>
            </a:solidFill>
            <a:prstDash val="solid"/>
          </a:ln>
          <a:effectLst/>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233A80"/>
              </a:solidFill>
              <a:effectLst/>
              <a:uLnTx/>
              <a:uFillTx/>
              <a:latin typeface="Arial" panose="020B0604020202020204"/>
              <a:ea typeface="+mn-ea"/>
              <a:cs typeface="+mn-cs"/>
            </a:endParaRPr>
          </a:p>
        </p:txBody>
      </p:sp>
      <p:sp>
        <p:nvSpPr>
          <p:cNvPr id="48" name="object 10">
            <a:extLst>
              <a:ext uri="{FF2B5EF4-FFF2-40B4-BE49-F238E27FC236}">
                <a16:creationId xmlns:a16="http://schemas.microsoft.com/office/drawing/2014/main" id="{D79C15F4-61FF-488F-9C1F-F653AD4A6B4E}"/>
              </a:ext>
            </a:extLst>
          </p:cNvPr>
          <p:cNvSpPr txBox="1"/>
          <p:nvPr/>
        </p:nvSpPr>
        <p:spPr>
          <a:xfrm>
            <a:off x="533400" y="580071"/>
            <a:ext cx="381635" cy="289823"/>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pt-PT" sz="1800" b="1" i="0" u="none" strike="noStrike" kern="0" cap="none" spc="35" normalizeH="0" baseline="0" noProof="0">
                <a:ln>
                  <a:noFill/>
                </a:ln>
                <a:solidFill>
                  <a:srgbClr val="E5004E"/>
                </a:solidFill>
                <a:effectLst/>
                <a:uLnTx/>
                <a:uFillTx/>
                <a:latin typeface="Arial" panose="020B0604020202020204" pitchFamily="34" charset="0"/>
                <a:cs typeface="Arial" panose="020B0604020202020204" pitchFamily="34" charset="0"/>
              </a:rPr>
              <a:t>05</a:t>
            </a:r>
            <a:endParaRPr kumimoji="0" lang="pt-PT" sz="1800" b="0" i="0" u="none" strike="noStrike" kern="0" cap="none" spc="0" normalizeH="0" baseline="0" noProof="0">
              <a:ln>
                <a:noFill/>
              </a:ln>
              <a:solidFill>
                <a:srgbClr val="E5004E"/>
              </a:solidFill>
              <a:effectLst/>
              <a:uLnTx/>
              <a:uFillTx/>
              <a:latin typeface="Arial" panose="020B0604020202020204" pitchFamily="34" charset="0"/>
              <a:cs typeface="Arial" panose="020B0604020202020204" pitchFamily="34" charset="0"/>
            </a:endParaRPr>
          </a:p>
        </p:txBody>
      </p:sp>
      <p:sp>
        <p:nvSpPr>
          <p:cNvPr id="14" name="CaixaDeTexto 13">
            <a:extLst>
              <a:ext uri="{FF2B5EF4-FFF2-40B4-BE49-F238E27FC236}">
                <a16:creationId xmlns:a16="http://schemas.microsoft.com/office/drawing/2014/main" id="{4436E42E-32BF-49B4-BA13-9AD36E1C98C2}"/>
              </a:ext>
            </a:extLst>
          </p:cNvPr>
          <p:cNvSpPr txBox="1"/>
          <p:nvPr/>
        </p:nvSpPr>
        <p:spPr>
          <a:xfrm>
            <a:off x="2667000" y="1172332"/>
            <a:ext cx="12954000" cy="584775"/>
          </a:xfrm>
          <a:prstGeom prst="rect">
            <a:avLst/>
          </a:prstGeom>
          <a:noFill/>
        </p:spPr>
        <p:txBody>
          <a:bodyPr wrap="square" rtlCol="0">
            <a:spAutoFit/>
          </a:bodyPr>
          <a:lstStyle/>
          <a:p>
            <a:pPr algn="ctr"/>
            <a:r>
              <a:rPr lang="pt-PT" sz="3200" b="1">
                <a:solidFill>
                  <a:srgbClr val="223980"/>
                </a:solidFill>
              </a:rPr>
              <a:t>Ciclo de Cuidados </a:t>
            </a:r>
            <a:endParaRPr lang="en-US" sz="3200" b="1" kern="1200">
              <a:solidFill>
                <a:srgbClr val="223980"/>
              </a:solidFill>
              <a:latin typeface="Helvetica Neue" panose="02000503000000020004" pitchFamily="2"/>
            </a:endParaRPr>
          </a:p>
        </p:txBody>
      </p:sp>
      <p:pic>
        <p:nvPicPr>
          <p:cNvPr id="5" name="Imagem 4">
            <a:extLst>
              <a:ext uri="{FF2B5EF4-FFF2-40B4-BE49-F238E27FC236}">
                <a16:creationId xmlns:a16="http://schemas.microsoft.com/office/drawing/2014/main" id="{64897AC5-364E-431D-BF00-DC20EB2779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5700" y="1946822"/>
            <a:ext cx="10896600" cy="7177872"/>
          </a:xfrm>
          <a:prstGeom prst="rect">
            <a:avLst/>
          </a:prstGeom>
        </p:spPr>
      </p:pic>
      <p:pic>
        <p:nvPicPr>
          <p:cNvPr id="13" name="Imagem 12">
            <a:extLst>
              <a:ext uri="{FF2B5EF4-FFF2-40B4-BE49-F238E27FC236}">
                <a16:creationId xmlns:a16="http://schemas.microsoft.com/office/drawing/2014/main" id="{6A0B002C-F089-4A2C-812B-A4BB1DA4D8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57" y="9752165"/>
            <a:ext cx="18288000" cy="536269"/>
          </a:xfrm>
          <a:prstGeom prst="rect">
            <a:avLst/>
          </a:prstGeom>
        </p:spPr>
      </p:pic>
      <p:grpSp>
        <p:nvGrpSpPr>
          <p:cNvPr id="15" name="Agrupar 14">
            <a:extLst>
              <a:ext uri="{FF2B5EF4-FFF2-40B4-BE49-F238E27FC236}">
                <a16:creationId xmlns:a16="http://schemas.microsoft.com/office/drawing/2014/main" id="{4C08831F-A2D2-4C09-9E42-9A4A83A05E13}"/>
              </a:ext>
            </a:extLst>
          </p:cNvPr>
          <p:cNvGrpSpPr/>
          <p:nvPr/>
        </p:nvGrpSpPr>
        <p:grpSpPr>
          <a:xfrm>
            <a:off x="13006864" y="239072"/>
            <a:ext cx="4711629" cy="692113"/>
            <a:chOff x="13006864" y="239072"/>
            <a:chExt cx="4711629" cy="692113"/>
          </a:xfrm>
        </p:grpSpPr>
        <p:grpSp>
          <p:nvGrpSpPr>
            <p:cNvPr id="16" name="Agrupar 15">
              <a:extLst>
                <a:ext uri="{FF2B5EF4-FFF2-40B4-BE49-F238E27FC236}">
                  <a16:creationId xmlns:a16="http://schemas.microsoft.com/office/drawing/2014/main" id="{1287F18C-8789-4FCB-9445-17F35FCB76A7}"/>
                </a:ext>
              </a:extLst>
            </p:cNvPr>
            <p:cNvGrpSpPr/>
            <p:nvPr/>
          </p:nvGrpSpPr>
          <p:grpSpPr>
            <a:xfrm>
              <a:off x="13006864" y="246206"/>
              <a:ext cx="3844919" cy="684979"/>
              <a:chOff x="14106626" y="219553"/>
              <a:chExt cx="3844919" cy="684979"/>
            </a:xfrm>
          </p:grpSpPr>
          <p:pic>
            <p:nvPicPr>
              <p:cNvPr id="18" name="pt-cores-versao-principal-jpg2.jpg" descr="pt-cores-versao-principal-jpg2.jpg">
                <a:extLst>
                  <a:ext uri="{FF2B5EF4-FFF2-40B4-BE49-F238E27FC236}">
                    <a16:creationId xmlns:a16="http://schemas.microsoft.com/office/drawing/2014/main" id="{26E04F9A-0144-4520-B81F-BAF11E85AF9A}"/>
                  </a:ext>
                </a:extLst>
              </p:cNvPr>
              <p:cNvPicPr>
                <a:picLocks noChangeAspect="1"/>
              </p:cNvPicPr>
              <p:nvPr/>
            </p:nvPicPr>
            <p:blipFill>
              <a:blip r:embed="rId5"/>
              <a:stretch>
                <a:fillRect/>
              </a:stretch>
            </p:blipFill>
            <p:spPr>
              <a:xfrm>
                <a:off x="15374895" y="224599"/>
                <a:ext cx="1301949" cy="631671"/>
              </a:xfrm>
              <a:prstGeom prst="rect">
                <a:avLst/>
              </a:prstGeom>
              <a:ln w="12700">
                <a:miter lim="400000"/>
              </a:ln>
            </p:spPr>
          </p:pic>
          <p:pic>
            <p:nvPicPr>
              <p:cNvPr id="19" name="Imagem 18">
                <a:extLst>
                  <a:ext uri="{FF2B5EF4-FFF2-40B4-BE49-F238E27FC236}">
                    <a16:creationId xmlns:a16="http://schemas.microsoft.com/office/drawing/2014/main" id="{302E713E-C1B8-4F36-8640-B3287F4CD4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106626" y="224598"/>
                <a:ext cx="1174597" cy="631672"/>
              </a:xfrm>
              <a:prstGeom prst="rect">
                <a:avLst/>
              </a:prstGeom>
            </p:spPr>
          </p:pic>
          <p:pic>
            <p:nvPicPr>
              <p:cNvPr id="20" name="Imagem 19">
                <a:extLst>
                  <a:ext uri="{FF2B5EF4-FFF2-40B4-BE49-F238E27FC236}">
                    <a16:creationId xmlns:a16="http://schemas.microsoft.com/office/drawing/2014/main" id="{0ED197A1-E36D-4FE7-942A-099618758F5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676844" y="219553"/>
                <a:ext cx="1274701" cy="684979"/>
              </a:xfrm>
              <a:prstGeom prst="rect">
                <a:avLst/>
              </a:prstGeom>
            </p:spPr>
          </p:pic>
        </p:grpSp>
        <p:pic>
          <p:nvPicPr>
            <p:cNvPr id="17" name="Picture 15" descr="Picture 15">
              <a:extLst>
                <a:ext uri="{FF2B5EF4-FFF2-40B4-BE49-F238E27FC236}">
                  <a16:creationId xmlns:a16="http://schemas.microsoft.com/office/drawing/2014/main" id="{834577E1-D30A-4615-92A0-5DF68932C86F}"/>
                </a:ext>
              </a:extLst>
            </p:cNvPr>
            <p:cNvPicPr>
              <a:picLocks noChangeAspect="1"/>
            </p:cNvPicPr>
            <p:nvPr/>
          </p:nvPicPr>
          <p:blipFill>
            <a:blip r:embed="rId8"/>
            <a:stretch>
              <a:fillRect/>
            </a:stretch>
          </p:blipFill>
          <p:spPr>
            <a:xfrm>
              <a:off x="16992600" y="239072"/>
              <a:ext cx="725893" cy="658036"/>
            </a:xfrm>
            <a:prstGeom prst="rect">
              <a:avLst/>
            </a:prstGeom>
            <a:ln w="12700" cap="flat">
              <a:noFill/>
              <a:miter lim="400000"/>
            </a:ln>
            <a:effectLst/>
          </p:spPr>
        </p:pic>
      </p:grpSp>
    </p:spTree>
    <p:extLst>
      <p:ext uri="{BB962C8B-B14F-4D97-AF65-F5344CB8AC3E}">
        <p14:creationId xmlns:p14="http://schemas.microsoft.com/office/powerpoint/2010/main" val="317670819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89E78809-8AF1-4A43-A5A2-389A6357B931}"/>
              </a:ext>
            </a:extLst>
          </p:cNvPr>
          <p:cNvSpPr/>
          <p:nvPr/>
        </p:nvSpPr>
        <p:spPr>
          <a:xfrm>
            <a:off x="4572000" y="-5313209"/>
            <a:ext cx="9144000" cy="507831"/>
          </a:xfrm>
          <a:prstGeom prst="rect">
            <a:avLst/>
          </a:prstGeom>
        </p:spPr>
        <p:txBody>
          <a:bodyPr>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
        <p:nvSpPr>
          <p:cNvPr id="6" name="Retângulo 5">
            <a:extLst>
              <a:ext uri="{FF2B5EF4-FFF2-40B4-BE49-F238E27FC236}">
                <a16:creationId xmlns:a16="http://schemas.microsoft.com/office/drawing/2014/main" id="{8E8DCB3E-9120-4005-B006-91E31B8E984A}"/>
              </a:ext>
            </a:extLst>
          </p:cNvPr>
          <p:cNvSpPr/>
          <p:nvPr/>
        </p:nvSpPr>
        <p:spPr>
          <a:xfrm>
            <a:off x="13409226" y="1464720"/>
            <a:ext cx="154374" cy="558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pt-PT" sz="27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object 5">
            <a:extLst>
              <a:ext uri="{FF2B5EF4-FFF2-40B4-BE49-F238E27FC236}">
                <a16:creationId xmlns:a16="http://schemas.microsoft.com/office/drawing/2014/main" id="{9589DE9E-42A2-41F7-8B61-DF3EF73835DD}"/>
              </a:ext>
            </a:extLst>
          </p:cNvPr>
          <p:cNvSpPr/>
          <p:nvPr/>
        </p:nvSpPr>
        <p:spPr>
          <a:xfrm>
            <a:off x="533400" y="1036997"/>
            <a:ext cx="1085850" cy="0"/>
          </a:xfrm>
          <a:custGeom>
            <a:avLst/>
            <a:gdLst/>
            <a:ahLst/>
            <a:cxnLst/>
            <a:rect l="l" t="t" r="r" b="b"/>
            <a:pathLst>
              <a:path w="1085850">
                <a:moveTo>
                  <a:pt x="0" y="0"/>
                </a:moveTo>
                <a:lnTo>
                  <a:pt x="1085811" y="0"/>
                </a:lnTo>
              </a:path>
            </a:pathLst>
          </a:custGeom>
          <a:noFill/>
          <a:ln w="9525" cap="flat" cmpd="sng" algn="ctr">
            <a:solidFill>
              <a:srgbClr val="F7BE00">
                <a:shade val="95000"/>
                <a:satMod val="105000"/>
              </a:srgbClr>
            </a:solidFill>
            <a:prstDash val="solid"/>
          </a:ln>
          <a:effectLst/>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233A80"/>
              </a:solidFill>
              <a:effectLst/>
              <a:uLnTx/>
              <a:uFillTx/>
              <a:latin typeface="Arial" panose="020B0604020202020204"/>
              <a:ea typeface="+mn-ea"/>
              <a:cs typeface="+mn-cs"/>
            </a:endParaRPr>
          </a:p>
        </p:txBody>
      </p:sp>
      <p:sp>
        <p:nvSpPr>
          <p:cNvPr id="48" name="object 10">
            <a:extLst>
              <a:ext uri="{FF2B5EF4-FFF2-40B4-BE49-F238E27FC236}">
                <a16:creationId xmlns:a16="http://schemas.microsoft.com/office/drawing/2014/main" id="{D79C15F4-61FF-488F-9C1F-F653AD4A6B4E}"/>
              </a:ext>
            </a:extLst>
          </p:cNvPr>
          <p:cNvSpPr txBox="1"/>
          <p:nvPr/>
        </p:nvSpPr>
        <p:spPr>
          <a:xfrm>
            <a:off x="533400" y="580071"/>
            <a:ext cx="381635" cy="289823"/>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pt-PT" sz="1800" b="1" i="0" u="none" strike="noStrike" kern="0" cap="none" spc="35" normalizeH="0" baseline="0" noProof="0">
                <a:ln>
                  <a:noFill/>
                </a:ln>
                <a:solidFill>
                  <a:srgbClr val="E5004E"/>
                </a:solidFill>
                <a:effectLst/>
                <a:uLnTx/>
                <a:uFillTx/>
                <a:latin typeface="Arial" panose="020B0604020202020204" pitchFamily="34" charset="0"/>
                <a:cs typeface="Arial" panose="020B0604020202020204" pitchFamily="34" charset="0"/>
              </a:rPr>
              <a:t>06</a:t>
            </a:r>
            <a:endParaRPr kumimoji="0" lang="pt-PT" sz="1800" b="0" i="0" u="none" strike="noStrike" kern="0" cap="none" spc="0" normalizeH="0" baseline="0" noProof="0">
              <a:ln>
                <a:noFill/>
              </a:ln>
              <a:solidFill>
                <a:srgbClr val="E5004E"/>
              </a:solidFill>
              <a:effectLst/>
              <a:uLnTx/>
              <a:uFillTx/>
              <a:latin typeface="Arial" panose="020B0604020202020204" pitchFamily="34" charset="0"/>
              <a:cs typeface="Arial" panose="020B0604020202020204" pitchFamily="34" charset="0"/>
            </a:endParaRPr>
          </a:p>
        </p:txBody>
      </p:sp>
      <p:sp>
        <p:nvSpPr>
          <p:cNvPr id="14" name="CaixaDeTexto 13">
            <a:extLst>
              <a:ext uri="{FF2B5EF4-FFF2-40B4-BE49-F238E27FC236}">
                <a16:creationId xmlns:a16="http://schemas.microsoft.com/office/drawing/2014/main" id="{4436E42E-32BF-49B4-BA13-9AD36E1C98C2}"/>
              </a:ext>
            </a:extLst>
          </p:cNvPr>
          <p:cNvSpPr txBox="1"/>
          <p:nvPr/>
        </p:nvSpPr>
        <p:spPr>
          <a:xfrm>
            <a:off x="2667000" y="1172332"/>
            <a:ext cx="12954000" cy="584775"/>
          </a:xfrm>
          <a:prstGeom prst="rect">
            <a:avLst/>
          </a:prstGeom>
          <a:noFill/>
        </p:spPr>
        <p:txBody>
          <a:bodyPr wrap="square" rtlCol="0">
            <a:spAutoFit/>
          </a:bodyPr>
          <a:lstStyle/>
          <a:p>
            <a:pPr algn="ctr"/>
            <a:r>
              <a:rPr lang="pt-PT" sz="3200" b="1">
                <a:solidFill>
                  <a:srgbClr val="223980"/>
                </a:solidFill>
              </a:rPr>
              <a:t>Disponibilidade </a:t>
            </a:r>
            <a:endParaRPr lang="en-US" sz="3200" b="1" kern="1200">
              <a:solidFill>
                <a:srgbClr val="223980"/>
              </a:solidFill>
              <a:latin typeface="Helvetica Neue" panose="02000503000000020004" pitchFamily="2"/>
            </a:endParaRPr>
          </a:p>
        </p:txBody>
      </p:sp>
      <p:pic>
        <p:nvPicPr>
          <p:cNvPr id="7" name="Imagem 6">
            <a:extLst>
              <a:ext uri="{FF2B5EF4-FFF2-40B4-BE49-F238E27FC236}">
                <a16:creationId xmlns:a16="http://schemas.microsoft.com/office/drawing/2014/main" id="{6FA44255-FAD4-4677-A8D7-E4E8A6FB11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2523" y="2244493"/>
            <a:ext cx="11842953" cy="6876191"/>
          </a:xfrm>
          <a:prstGeom prst="rect">
            <a:avLst/>
          </a:prstGeom>
        </p:spPr>
      </p:pic>
      <p:pic>
        <p:nvPicPr>
          <p:cNvPr id="13" name="Imagem 12">
            <a:extLst>
              <a:ext uri="{FF2B5EF4-FFF2-40B4-BE49-F238E27FC236}">
                <a16:creationId xmlns:a16="http://schemas.microsoft.com/office/drawing/2014/main" id="{35340E11-6D09-403C-87E0-709F2A404C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57" y="9752165"/>
            <a:ext cx="18288000" cy="536269"/>
          </a:xfrm>
          <a:prstGeom prst="rect">
            <a:avLst/>
          </a:prstGeom>
        </p:spPr>
      </p:pic>
      <p:grpSp>
        <p:nvGrpSpPr>
          <p:cNvPr id="15" name="Agrupar 14">
            <a:extLst>
              <a:ext uri="{FF2B5EF4-FFF2-40B4-BE49-F238E27FC236}">
                <a16:creationId xmlns:a16="http://schemas.microsoft.com/office/drawing/2014/main" id="{872D2530-A3AF-469E-9A6F-0D16E5FD0D1E}"/>
              </a:ext>
            </a:extLst>
          </p:cNvPr>
          <p:cNvGrpSpPr/>
          <p:nvPr/>
        </p:nvGrpSpPr>
        <p:grpSpPr>
          <a:xfrm>
            <a:off x="13006864" y="239072"/>
            <a:ext cx="4711629" cy="692113"/>
            <a:chOff x="13006864" y="239072"/>
            <a:chExt cx="4711629" cy="692113"/>
          </a:xfrm>
        </p:grpSpPr>
        <p:grpSp>
          <p:nvGrpSpPr>
            <p:cNvPr id="16" name="Agrupar 15">
              <a:extLst>
                <a:ext uri="{FF2B5EF4-FFF2-40B4-BE49-F238E27FC236}">
                  <a16:creationId xmlns:a16="http://schemas.microsoft.com/office/drawing/2014/main" id="{5B304D4A-2159-43D8-B477-CCB5505BC0C4}"/>
                </a:ext>
              </a:extLst>
            </p:cNvPr>
            <p:cNvGrpSpPr/>
            <p:nvPr/>
          </p:nvGrpSpPr>
          <p:grpSpPr>
            <a:xfrm>
              <a:off x="13006864" y="246206"/>
              <a:ext cx="3844919" cy="684979"/>
              <a:chOff x="14106626" y="219553"/>
              <a:chExt cx="3844919" cy="684979"/>
            </a:xfrm>
          </p:grpSpPr>
          <p:pic>
            <p:nvPicPr>
              <p:cNvPr id="18" name="pt-cores-versao-principal-jpg2.jpg" descr="pt-cores-versao-principal-jpg2.jpg">
                <a:extLst>
                  <a:ext uri="{FF2B5EF4-FFF2-40B4-BE49-F238E27FC236}">
                    <a16:creationId xmlns:a16="http://schemas.microsoft.com/office/drawing/2014/main" id="{3AB4F7C9-0312-4C1E-BFA6-7F8E8D128A88}"/>
                  </a:ext>
                </a:extLst>
              </p:cNvPr>
              <p:cNvPicPr>
                <a:picLocks noChangeAspect="1"/>
              </p:cNvPicPr>
              <p:nvPr/>
            </p:nvPicPr>
            <p:blipFill>
              <a:blip r:embed="rId5"/>
              <a:stretch>
                <a:fillRect/>
              </a:stretch>
            </p:blipFill>
            <p:spPr>
              <a:xfrm>
                <a:off x="15374895" y="224599"/>
                <a:ext cx="1301949" cy="631671"/>
              </a:xfrm>
              <a:prstGeom prst="rect">
                <a:avLst/>
              </a:prstGeom>
              <a:ln w="12700">
                <a:miter lim="400000"/>
              </a:ln>
            </p:spPr>
          </p:pic>
          <p:pic>
            <p:nvPicPr>
              <p:cNvPr id="19" name="Imagem 18">
                <a:extLst>
                  <a:ext uri="{FF2B5EF4-FFF2-40B4-BE49-F238E27FC236}">
                    <a16:creationId xmlns:a16="http://schemas.microsoft.com/office/drawing/2014/main" id="{A53E8BAC-3347-4C9C-BC95-F496DAA1D3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106626" y="224598"/>
                <a:ext cx="1174597" cy="631672"/>
              </a:xfrm>
              <a:prstGeom prst="rect">
                <a:avLst/>
              </a:prstGeom>
            </p:spPr>
          </p:pic>
          <p:pic>
            <p:nvPicPr>
              <p:cNvPr id="20" name="Imagem 19">
                <a:extLst>
                  <a:ext uri="{FF2B5EF4-FFF2-40B4-BE49-F238E27FC236}">
                    <a16:creationId xmlns:a16="http://schemas.microsoft.com/office/drawing/2014/main" id="{662D8A3A-FF44-4776-8247-D56F5432430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676844" y="219553"/>
                <a:ext cx="1274701" cy="684979"/>
              </a:xfrm>
              <a:prstGeom prst="rect">
                <a:avLst/>
              </a:prstGeom>
            </p:spPr>
          </p:pic>
        </p:grpSp>
        <p:pic>
          <p:nvPicPr>
            <p:cNvPr id="17" name="Picture 15" descr="Picture 15">
              <a:extLst>
                <a:ext uri="{FF2B5EF4-FFF2-40B4-BE49-F238E27FC236}">
                  <a16:creationId xmlns:a16="http://schemas.microsoft.com/office/drawing/2014/main" id="{F0DB646F-5C74-482C-B97F-9765B988B8C7}"/>
                </a:ext>
              </a:extLst>
            </p:cNvPr>
            <p:cNvPicPr>
              <a:picLocks noChangeAspect="1"/>
            </p:cNvPicPr>
            <p:nvPr/>
          </p:nvPicPr>
          <p:blipFill>
            <a:blip r:embed="rId8"/>
            <a:stretch>
              <a:fillRect/>
            </a:stretch>
          </p:blipFill>
          <p:spPr>
            <a:xfrm>
              <a:off x="16992600" y="239072"/>
              <a:ext cx="725893" cy="658036"/>
            </a:xfrm>
            <a:prstGeom prst="rect">
              <a:avLst/>
            </a:prstGeom>
            <a:ln w="12700" cap="flat">
              <a:noFill/>
              <a:miter lim="400000"/>
            </a:ln>
            <a:effectLst/>
          </p:spPr>
        </p:pic>
      </p:grpSp>
    </p:spTree>
    <p:extLst>
      <p:ext uri="{BB962C8B-B14F-4D97-AF65-F5344CB8AC3E}">
        <p14:creationId xmlns:p14="http://schemas.microsoft.com/office/powerpoint/2010/main" val="136799347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89E78809-8AF1-4A43-A5A2-389A6357B931}"/>
              </a:ext>
            </a:extLst>
          </p:cNvPr>
          <p:cNvSpPr/>
          <p:nvPr/>
        </p:nvSpPr>
        <p:spPr>
          <a:xfrm>
            <a:off x="4572000" y="-5313209"/>
            <a:ext cx="9144000" cy="507831"/>
          </a:xfrm>
          <a:prstGeom prst="rect">
            <a:avLst/>
          </a:prstGeom>
        </p:spPr>
        <p:txBody>
          <a:bodyPr>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
        <p:nvSpPr>
          <p:cNvPr id="6" name="Retângulo 5">
            <a:extLst>
              <a:ext uri="{FF2B5EF4-FFF2-40B4-BE49-F238E27FC236}">
                <a16:creationId xmlns:a16="http://schemas.microsoft.com/office/drawing/2014/main" id="{8E8DCB3E-9120-4005-B006-91E31B8E984A}"/>
              </a:ext>
            </a:extLst>
          </p:cNvPr>
          <p:cNvSpPr/>
          <p:nvPr/>
        </p:nvSpPr>
        <p:spPr>
          <a:xfrm>
            <a:off x="13409226" y="1464720"/>
            <a:ext cx="154374" cy="558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pt-PT" sz="27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object 5">
            <a:extLst>
              <a:ext uri="{FF2B5EF4-FFF2-40B4-BE49-F238E27FC236}">
                <a16:creationId xmlns:a16="http://schemas.microsoft.com/office/drawing/2014/main" id="{9589DE9E-42A2-41F7-8B61-DF3EF73835DD}"/>
              </a:ext>
            </a:extLst>
          </p:cNvPr>
          <p:cNvSpPr/>
          <p:nvPr/>
        </p:nvSpPr>
        <p:spPr>
          <a:xfrm>
            <a:off x="533400" y="1036997"/>
            <a:ext cx="1085850" cy="0"/>
          </a:xfrm>
          <a:custGeom>
            <a:avLst/>
            <a:gdLst/>
            <a:ahLst/>
            <a:cxnLst/>
            <a:rect l="l" t="t" r="r" b="b"/>
            <a:pathLst>
              <a:path w="1085850">
                <a:moveTo>
                  <a:pt x="0" y="0"/>
                </a:moveTo>
                <a:lnTo>
                  <a:pt x="1085811" y="0"/>
                </a:lnTo>
              </a:path>
            </a:pathLst>
          </a:custGeom>
          <a:noFill/>
          <a:ln w="9525" cap="flat" cmpd="sng" algn="ctr">
            <a:solidFill>
              <a:srgbClr val="F7BE00">
                <a:shade val="95000"/>
                <a:satMod val="105000"/>
              </a:srgbClr>
            </a:solidFill>
            <a:prstDash val="solid"/>
          </a:ln>
          <a:effectLst/>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233A80"/>
              </a:solidFill>
              <a:effectLst/>
              <a:uLnTx/>
              <a:uFillTx/>
              <a:latin typeface="Arial" panose="020B0604020202020204"/>
              <a:ea typeface="+mn-ea"/>
              <a:cs typeface="+mn-cs"/>
            </a:endParaRPr>
          </a:p>
        </p:txBody>
      </p:sp>
      <p:sp>
        <p:nvSpPr>
          <p:cNvPr id="48" name="object 10">
            <a:extLst>
              <a:ext uri="{FF2B5EF4-FFF2-40B4-BE49-F238E27FC236}">
                <a16:creationId xmlns:a16="http://schemas.microsoft.com/office/drawing/2014/main" id="{D79C15F4-61FF-488F-9C1F-F653AD4A6B4E}"/>
              </a:ext>
            </a:extLst>
          </p:cNvPr>
          <p:cNvSpPr txBox="1"/>
          <p:nvPr/>
        </p:nvSpPr>
        <p:spPr>
          <a:xfrm>
            <a:off x="533400" y="580071"/>
            <a:ext cx="381635" cy="289823"/>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pt-PT" sz="1800" b="1" i="0" u="none" strike="noStrike" kern="0" cap="none" spc="35" normalizeH="0" baseline="0" noProof="0">
                <a:ln>
                  <a:noFill/>
                </a:ln>
                <a:solidFill>
                  <a:srgbClr val="E5004E"/>
                </a:solidFill>
                <a:effectLst/>
                <a:uLnTx/>
                <a:uFillTx/>
                <a:latin typeface="Arial" panose="020B0604020202020204" pitchFamily="34" charset="0"/>
                <a:cs typeface="Arial" panose="020B0604020202020204" pitchFamily="34" charset="0"/>
              </a:rPr>
              <a:t>06</a:t>
            </a:r>
            <a:endParaRPr kumimoji="0" lang="pt-PT" sz="1800" b="0" i="0" u="none" strike="noStrike" kern="0" cap="none" spc="0" normalizeH="0" baseline="0" noProof="0">
              <a:ln>
                <a:noFill/>
              </a:ln>
              <a:solidFill>
                <a:srgbClr val="E5004E"/>
              </a:solidFill>
              <a:effectLst/>
              <a:uLnTx/>
              <a:uFillTx/>
              <a:latin typeface="Arial" panose="020B0604020202020204" pitchFamily="34" charset="0"/>
              <a:cs typeface="Arial" panose="020B0604020202020204" pitchFamily="34" charset="0"/>
            </a:endParaRPr>
          </a:p>
        </p:txBody>
      </p:sp>
      <p:sp>
        <p:nvSpPr>
          <p:cNvPr id="2" name="CaixaDeTexto 1">
            <a:extLst>
              <a:ext uri="{FF2B5EF4-FFF2-40B4-BE49-F238E27FC236}">
                <a16:creationId xmlns:a16="http://schemas.microsoft.com/office/drawing/2014/main" id="{DD1A3C0D-947C-487D-9DD6-6175CA68B448}"/>
              </a:ext>
            </a:extLst>
          </p:cNvPr>
          <p:cNvSpPr txBox="1"/>
          <p:nvPr/>
        </p:nvSpPr>
        <p:spPr>
          <a:xfrm>
            <a:off x="2667000" y="1464720"/>
            <a:ext cx="12954000" cy="584775"/>
          </a:xfrm>
          <a:prstGeom prst="rect">
            <a:avLst/>
          </a:prstGeom>
          <a:noFill/>
        </p:spPr>
        <p:txBody>
          <a:bodyPr wrap="square" rtlCol="0">
            <a:spAutoFit/>
          </a:bodyPr>
          <a:lstStyle/>
          <a:p>
            <a:pPr algn="ctr"/>
            <a:r>
              <a:rPr lang="pt-PT" sz="3200" b="1">
                <a:solidFill>
                  <a:srgbClr val="223980"/>
                </a:solidFill>
              </a:rPr>
              <a:t>Disponibilidade – Ajudar a criança a confiar</a:t>
            </a:r>
            <a:endParaRPr lang="en-US" sz="3200" b="1" kern="1200">
              <a:solidFill>
                <a:srgbClr val="223980"/>
              </a:solidFill>
              <a:latin typeface="Helvetica Neue" panose="02000503000000020004" pitchFamily="2"/>
            </a:endParaRPr>
          </a:p>
        </p:txBody>
      </p:sp>
      <p:sp>
        <p:nvSpPr>
          <p:cNvPr id="10" name="CaixaDeTexto 9">
            <a:extLst>
              <a:ext uri="{FF2B5EF4-FFF2-40B4-BE49-F238E27FC236}">
                <a16:creationId xmlns:a16="http://schemas.microsoft.com/office/drawing/2014/main" id="{5BD207BF-A992-4669-8F68-9BDE868F1EE7}"/>
              </a:ext>
            </a:extLst>
          </p:cNvPr>
          <p:cNvSpPr txBox="1"/>
          <p:nvPr/>
        </p:nvSpPr>
        <p:spPr>
          <a:xfrm>
            <a:off x="1219200" y="2889821"/>
            <a:ext cx="15764510" cy="6649064"/>
          </a:xfrm>
          <a:prstGeom prst="rect">
            <a:avLst/>
          </a:prstGeom>
          <a:noFill/>
        </p:spPr>
        <p:txBody>
          <a:bodyPr wrap="square" rtlCol="0">
            <a:spAutoFit/>
          </a:bodyPr>
          <a:lstStyle/>
          <a:p>
            <a:pPr algn="l">
              <a:lnSpc>
                <a:spcPct val="150000"/>
              </a:lnSpc>
            </a:pPr>
            <a:r>
              <a:rPr lang="pt-PT" sz="3200" b="1">
                <a:solidFill>
                  <a:srgbClr val="223980"/>
                </a:solidFill>
              </a:rPr>
              <a:t>Abordagens de cuidado:</a:t>
            </a:r>
          </a:p>
          <a:p>
            <a:pPr marL="457200" indent="-457200" algn="l">
              <a:lnSpc>
                <a:spcPct val="150000"/>
              </a:lnSpc>
              <a:buFont typeface="Arial" panose="020B0604020202020204" pitchFamily="34" charset="0"/>
              <a:buChar char="•"/>
            </a:pPr>
            <a:r>
              <a:rPr lang="pt-PT" sz="3200" b="1">
                <a:solidFill>
                  <a:srgbClr val="E5004B"/>
                </a:solidFill>
              </a:rPr>
              <a:t>Estar disponível física e emocionalmente </a:t>
            </a:r>
            <a:r>
              <a:rPr lang="pt-PT" sz="3200">
                <a:solidFill>
                  <a:srgbClr val="223980"/>
                </a:solidFill>
              </a:rPr>
              <a:t>– e sinalizar essa disponibilidade de forma adequada à idade;</a:t>
            </a:r>
          </a:p>
          <a:p>
            <a:pPr marL="457200" indent="-457200" algn="l">
              <a:lnSpc>
                <a:spcPct val="150000"/>
              </a:lnSpc>
              <a:buFont typeface="Arial" panose="020B0604020202020204" pitchFamily="34" charset="0"/>
              <a:buChar char="•"/>
            </a:pPr>
            <a:r>
              <a:rPr lang="pt-PT" sz="3200">
                <a:solidFill>
                  <a:srgbClr val="223980"/>
                </a:solidFill>
              </a:rPr>
              <a:t>Proporcionar </a:t>
            </a:r>
            <a:r>
              <a:rPr lang="pt-PT" sz="3200" b="1">
                <a:solidFill>
                  <a:srgbClr val="E5004B"/>
                </a:solidFill>
              </a:rPr>
              <a:t>rotinas previsíveis</a:t>
            </a:r>
            <a:r>
              <a:rPr lang="pt-PT" sz="3200">
                <a:solidFill>
                  <a:srgbClr val="223980"/>
                </a:solidFill>
              </a:rPr>
              <a:t>;</a:t>
            </a:r>
          </a:p>
          <a:p>
            <a:pPr marL="457200" indent="-457200" algn="l">
              <a:lnSpc>
                <a:spcPct val="150000"/>
              </a:lnSpc>
              <a:buFont typeface="Arial" panose="020B0604020202020204" pitchFamily="34" charset="0"/>
              <a:buChar char="•"/>
            </a:pPr>
            <a:r>
              <a:rPr lang="pt-PT" sz="3200" b="1">
                <a:solidFill>
                  <a:srgbClr val="E5004B"/>
                </a:solidFill>
              </a:rPr>
              <a:t>Ajustar-se ao ritmo da criança </a:t>
            </a:r>
            <a:r>
              <a:rPr lang="pt-PT" sz="3200">
                <a:solidFill>
                  <a:srgbClr val="223980"/>
                </a:solidFill>
              </a:rPr>
              <a:t>na construção da relação</a:t>
            </a:r>
          </a:p>
          <a:p>
            <a:pPr marL="457200" indent="-457200" algn="l">
              <a:lnSpc>
                <a:spcPct val="150000"/>
              </a:lnSpc>
              <a:buFont typeface="Arial" panose="020B0604020202020204" pitchFamily="34" charset="0"/>
              <a:buChar char="•"/>
            </a:pPr>
            <a:r>
              <a:rPr lang="pt-PT" sz="3200" b="1">
                <a:solidFill>
                  <a:srgbClr val="E5004B"/>
                </a:solidFill>
              </a:rPr>
              <a:t>Garantir que a criança se sente especial/cuidada </a:t>
            </a:r>
            <a:r>
              <a:rPr lang="pt-PT" sz="3200">
                <a:solidFill>
                  <a:srgbClr val="223980"/>
                </a:solidFill>
              </a:rPr>
              <a:t>quando está doente ou perturbada;</a:t>
            </a:r>
          </a:p>
          <a:p>
            <a:pPr marL="457200" indent="-457200" algn="l">
              <a:lnSpc>
                <a:spcPct val="150000"/>
              </a:lnSpc>
              <a:buFont typeface="Arial" panose="020B0604020202020204" pitchFamily="34" charset="0"/>
              <a:buChar char="•"/>
            </a:pPr>
            <a:r>
              <a:rPr lang="pt-PT" sz="3200">
                <a:solidFill>
                  <a:srgbClr val="223980"/>
                </a:solidFill>
              </a:rPr>
              <a:t>Ajudar a criança a sentir que é lembrada e importante, </a:t>
            </a:r>
            <a:r>
              <a:rPr lang="pt-PT" sz="3200" b="1">
                <a:solidFill>
                  <a:srgbClr val="E5004B"/>
                </a:solidFill>
              </a:rPr>
              <a:t>mesmo quando está afastada </a:t>
            </a:r>
            <a:r>
              <a:rPr lang="pt-PT" sz="3200">
                <a:solidFill>
                  <a:srgbClr val="E5004B"/>
                </a:solidFill>
              </a:rPr>
              <a:t>(fisicamente) </a:t>
            </a:r>
            <a:r>
              <a:rPr lang="pt-PT" sz="3200" b="1">
                <a:solidFill>
                  <a:srgbClr val="E5004B"/>
                </a:solidFill>
              </a:rPr>
              <a:t>do/a cuidador/a.</a:t>
            </a:r>
            <a:endParaRPr lang="pt-PT" sz="3200" b="1" kern="1200">
              <a:solidFill>
                <a:srgbClr val="E5004B"/>
              </a:solidFill>
              <a:latin typeface="Helvetica Neue" panose="02000503000000020004" pitchFamily="2"/>
            </a:endParaRPr>
          </a:p>
        </p:txBody>
      </p:sp>
      <p:pic>
        <p:nvPicPr>
          <p:cNvPr id="13" name="Imagem 12">
            <a:extLst>
              <a:ext uri="{FF2B5EF4-FFF2-40B4-BE49-F238E27FC236}">
                <a16:creationId xmlns:a16="http://schemas.microsoft.com/office/drawing/2014/main" id="{D4C25A66-075A-47F0-B4BF-5E49CD01F2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57" y="9752165"/>
            <a:ext cx="18288000" cy="536269"/>
          </a:xfrm>
          <a:prstGeom prst="rect">
            <a:avLst/>
          </a:prstGeom>
        </p:spPr>
      </p:pic>
      <p:grpSp>
        <p:nvGrpSpPr>
          <p:cNvPr id="14" name="Agrupar 13">
            <a:extLst>
              <a:ext uri="{FF2B5EF4-FFF2-40B4-BE49-F238E27FC236}">
                <a16:creationId xmlns:a16="http://schemas.microsoft.com/office/drawing/2014/main" id="{A2E69F46-2C88-4087-B31B-710FF9FA2DBE}"/>
              </a:ext>
            </a:extLst>
          </p:cNvPr>
          <p:cNvGrpSpPr/>
          <p:nvPr/>
        </p:nvGrpSpPr>
        <p:grpSpPr>
          <a:xfrm>
            <a:off x="13006864" y="239072"/>
            <a:ext cx="4711629" cy="692113"/>
            <a:chOff x="13006864" y="239072"/>
            <a:chExt cx="4711629" cy="692113"/>
          </a:xfrm>
        </p:grpSpPr>
        <p:grpSp>
          <p:nvGrpSpPr>
            <p:cNvPr id="15" name="Agrupar 14">
              <a:extLst>
                <a:ext uri="{FF2B5EF4-FFF2-40B4-BE49-F238E27FC236}">
                  <a16:creationId xmlns:a16="http://schemas.microsoft.com/office/drawing/2014/main" id="{CE3852B4-26B1-4739-8B2A-FFED1730EEBA}"/>
                </a:ext>
              </a:extLst>
            </p:cNvPr>
            <p:cNvGrpSpPr/>
            <p:nvPr/>
          </p:nvGrpSpPr>
          <p:grpSpPr>
            <a:xfrm>
              <a:off x="13006864" y="246206"/>
              <a:ext cx="3844919" cy="684979"/>
              <a:chOff x="14106626" y="219553"/>
              <a:chExt cx="3844919" cy="684979"/>
            </a:xfrm>
          </p:grpSpPr>
          <p:pic>
            <p:nvPicPr>
              <p:cNvPr id="17" name="pt-cores-versao-principal-jpg2.jpg" descr="pt-cores-versao-principal-jpg2.jpg">
                <a:extLst>
                  <a:ext uri="{FF2B5EF4-FFF2-40B4-BE49-F238E27FC236}">
                    <a16:creationId xmlns:a16="http://schemas.microsoft.com/office/drawing/2014/main" id="{8C09DD35-3A1C-4CB2-95A4-D7BF5D0B74F5}"/>
                  </a:ext>
                </a:extLst>
              </p:cNvPr>
              <p:cNvPicPr>
                <a:picLocks noChangeAspect="1"/>
              </p:cNvPicPr>
              <p:nvPr/>
            </p:nvPicPr>
            <p:blipFill>
              <a:blip r:embed="rId4"/>
              <a:stretch>
                <a:fillRect/>
              </a:stretch>
            </p:blipFill>
            <p:spPr>
              <a:xfrm>
                <a:off x="15374895" y="224599"/>
                <a:ext cx="1301949" cy="631671"/>
              </a:xfrm>
              <a:prstGeom prst="rect">
                <a:avLst/>
              </a:prstGeom>
              <a:ln w="12700">
                <a:miter lim="400000"/>
              </a:ln>
            </p:spPr>
          </p:pic>
          <p:pic>
            <p:nvPicPr>
              <p:cNvPr id="18" name="Imagem 17">
                <a:extLst>
                  <a:ext uri="{FF2B5EF4-FFF2-40B4-BE49-F238E27FC236}">
                    <a16:creationId xmlns:a16="http://schemas.microsoft.com/office/drawing/2014/main" id="{22224AB8-CEB0-4BAF-87D8-395C8B1227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06626" y="224598"/>
                <a:ext cx="1174597" cy="631672"/>
              </a:xfrm>
              <a:prstGeom prst="rect">
                <a:avLst/>
              </a:prstGeom>
            </p:spPr>
          </p:pic>
          <p:pic>
            <p:nvPicPr>
              <p:cNvPr id="19" name="Imagem 18">
                <a:extLst>
                  <a:ext uri="{FF2B5EF4-FFF2-40B4-BE49-F238E27FC236}">
                    <a16:creationId xmlns:a16="http://schemas.microsoft.com/office/drawing/2014/main" id="{5F048EAF-163C-4014-A734-9466DB0C7E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676844" y="219553"/>
                <a:ext cx="1274701" cy="684979"/>
              </a:xfrm>
              <a:prstGeom prst="rect">
                <a:avLst/>
              </a:prstGeom>
            </p:spPr>
          </p:pic>
        </p:grpSp>
        <p:pic>
          <p:nvPicPr>
            <p:cNvPr id="16" name="Picture 15" descr="Picture 15">
              <a:extLst>
                <a:ext uri="{FF2B5EF4-FFF2-40B4-BE49-F238E27FC236}">
                  <a16:creationId xmlns:a16="http://schemas.microsoft.com/office/drawing/2014/main" id="{4687D25D-9812-44DE-A8B4-D02FC28716E6}"/>
                </a:ext>
              </a:extLst>
            </p:cNvPr>
            <p:cNvPicPr>
              <a:picLocks noChangeAspect="1"/>
            </p:cNvPicPr>
            <p:nvPr/>
          </p:nvPicPr>
          <p:blipFill>
            <a:blip r:embed="rId7"/>
            <a:stretch>
              <a:fillRect/>
            </a:stretch>
          </p:blipFill>
          <p:spPr>
            <a:xfrm>
              <a:off x="16992600" y="239072"/>
              <a:ext cx="725893" cy="658036"/>
            </a:xfrm>
            <a:prstGeom prst="rect">
              <a:avLst/>
            </a:prstGeom>
            <a:ln w="12700" cap="flat">
              <a:noFill/>
              <a:miter lim="400000"/>
            </a:ln>
            <a:effectLst/>
          </p:spPr>
        </p:pic>
      </p:grpSp>
    </p:spTree>
    <p:extLst>
      <p:ext uri="{BB962C8B-B14F-4D97-AF65-F5344CB8AC3E}">
        <p14:creationId xmlns:p14="http://schemas.microsoft.com/office/powerpoint/2010/main" val="42457733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89E78809-8AF1-4A43-A5A2-389A6357B931}"/>
              </a:ext>
            </a:extLst>
          </p:cNvPr>
          <p:cNvSpPr/>
          <p:nvPr/>
        </p:nvSpPr>
        <p:spPr>
          <a:xfrm>
            <a:off x="4572000" y="-5313209"/>
            <a:ext cx="9144000" cy="507831"/>
          </a:xfrm>
          <a:prstGeom prst="rect">
            <a:avLst/>
          </a:prstGeom>
        </p:spPr>
        <p:txBody>
          <a:bodyPr>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
        <p:nvSpPr>
          <p:cNvPr id="6" name="Retângulo 5">
            <a:extLst>
              <a:ext uri="{FF2B5EF4-FFF2-40B4-BE49-F238E27FC236}">
                <a16:creationId xmlns:a16="http://schemas.microsoft.com/office/drawing/2014/main" id="{8E8DCB3E-9120-4005-B006-91E31B8E984A}"/>
              </a:ext>
            </a:extLst>
          </p:cNvPr>
          <p:cNvSpPr/>
          <p:nvPr/>
        </p:nvSpPr>
        <p:spPr>
          <a:xfrm>
            <a:off x="13409226" y="1464720"/>
            <a:ext cx="154374" cy="558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pt-PT" sz="27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object 5">
            <a:extLst>
              <a:ext uri="{FF2B5EF4-FFF2-40B4-BE49-F238E27FC236}">
                <a16:creationId xmlns:a16="http://schemas.microsoft.com/office/drawing/2014/main" id="{9589DE9E-42A2-41F7-8B61-DF3EF73835DD}"/>
              </a:ext>
            </a:extLst>
          </p:cNvPr>
          <p:cNvSpPr/>
          <p:nvPr/>
        </p:nvSpPr>
        <p:spPr>
          <a:xfrm>
            <a:off x="533400" y="1036997"/>
            <a:ext cx="1085850" cy="0"/>
          </a:xfrm>
          <a:custGeom>
            <a:avLst/>
            <a:gdLst/>
            <a:ahLst/>
            <a:cxnLst/>
            <a:rect l="l" t="t" r="r" b="b"/>
            <a:pathLst>
              <a:path w="1085850">
                <a:moveTo>
                  <a:pt x="0" y="0"/>
                </a:moveTo>
                <a:lnTo>
                  <a:pt x="1085811" y="0"/>
                </a:lnTo>
              </a:path>
            </a:pathLst>
          </a:custGeom>
          <a:noFill/>
          <a:ln w="9525" cap="flat" cmpd="sng" algn="ctr">
            <a:solidFill>
              <a:srgbClr val="F7BE00">
                <a:shade val="95000"/>
                <a:satMod val="105000"/>
              </a:srgbClr>
            </a:solidFill>
            <a:prstDash val="solid"/>
          </a:ln>
          <a:effectLst/>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233A80"/>
              </a:solidFill>
              <a:effectLst/>
              <a:uLnTx/>
              <a:uFillTx/>
              <a:latin typeface="Arial" panose="020B0604020202020204"/>
              <a:ea typeface="+mn-ea"/>
              <a:cs typeface="+mn-cs"/>
            </a:endParaRPr>
          </a:p>
        </p:txBody>
      </p:sp>
      <p:sp>
        <p:nvSpPr>
          <p:cNvPr id="48" name="object 10">
            <a:extLst>
              <a:ext uri="{FF2B5EF4-FFF2-40B4-BE49-F238E27FC236}">
                <a16:creationId xmlns:a16="http://schemas.microsoft.com/office/drawing/2014/main" id="{D79C15F4-61FF-488F-9C1F-F653AD4A6B4E}"/>
              </a:ext>
            </a:extLst>
          </p:cNvPr>
          <p:cNvSpPr txBox="1"/>
          <p:nvPr/>
        </p:nvSpPr>
        <p:spPr>
          <a:xfrm>
            <a:off x="533400" y="580071"/>
            <a:ext cx="381635" cy="289823"/>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pt-PT" sz="1800" b="1" i="0" u="none" strike="noStrike" kern="0" cap="none" spc="35" normalizeH="0" baseline="0" noProof="0">
                <a:ln>
                  <a:noFill/>
                </a:ln>
                <a:solidFill>
                  <a:srgbClr val="E5004E"/>
                </a:solidFill>
                <a:effectLst/>
                <a:uLnTx/>
                <a:uFillTx/>
                <a:latin typeface="Arial" panose="020B0604020202020204" pitchFamily="34" charset="0"/>
                <a:cs typeface="Arial" panose="020B0604020202020204" pitchFamily="34" charset="0"/>
              </a:rPr>
              <a:t>06</a:t>
            </a:r>
            <a:endParaRPr kumimoji="0" lang="pt-PT" sz="1800" b="0" i="0" u="none" strike="noStrike" kern="0" cap="none" spc="0" normalizeH="0" baseline="0" noProof="0">
              <a:ln>
                <a:noFill/>
              </a:ln>
              <a:solidFill>
                <a:srgbClr val="E5004E"/>
              </a:solidFill>
              <a:effectLst/>
              <a:uLnTx/>
              <a:uFillTx/>
              <a:latin typeface="Arial" panose="020B0604020202020204" pitchFamily="34" charset="0"/>
              <a:cs typeface="Arial" panose="020B0604020202020204" pitchFamily="34" charset="0"/>
            </a:endParaRPr>
          </a:p>
        </p:txBody>
      </p:sp>
      <p:sp>
        <p:nvSpPr>
          <p:cNvPr id="2" name="CaixaDeTexto 1">
            <a:extLst>
              <a:ext uri="{FF2B5EF4-FFF2-40B4-BE49-F238E27FC236}">
                <a16:creationId xmlns:a16="http://schemas.microsoft.com/office/drawing/2014/main" id="{DD1A3C0D-947C-487D-9DD6-6175CA68B448}"/>
              </a:ext>
            </a:extLst>
          </p:cNvPr>
          <p:cNvSpPr txBox="1"/>
          <p:nvPr/>
        </p:nvSpPr>
        <p:spPr>
          <a:xfrm>
            <a:off x="2667000" y="1464720"/>
            <a:ext cx="12954000" cy="584775"/>
          </a:xfrm>
          <a:prstGeom prst="rect">
            <a:avLst/>
          </a:prstGeom>
          <a:noFill/>
        </p:spPr>
        <p:txBody>
          <a:bodyPr wrap="square" rtlCol="0">
            <a:spAutoFit/>
          </a:bodyPr>
          <a:lstStyle/>
          <a:p>
            <a:pPr algn="ctr"/>
            <a:r>
              <a:rPr lang="pt-PT" sz="3200" b="1">
                <a:solidFill>
                  <a:srgbClr val="223980"/>
                </a:solidFill>
              </a:rPr>
              <a:t>Disponibilidade: quando os bebés muito pequenos “desligam”</a:t>
            </a:r>
            <a:endParaRPr lang="en-US" sz="3200" b="1" kern="1200">
              <a:solidFill>
                <a:srgbClr val="223980"/>
              </a:solidFill>
              <a:latin typeface="Helvetica Neue" panose="02000503000000020004" pitchFamily="2"/>
            </a:endParaRPr>
          </a:p>
        </p:txBody>
      </p:sp>
      <p:sp>
        <p:nvSpPr>
          <p:cNvPr id="10" name="CaixaDeTexto 9">
            <a:extLst>
              <a:ext uri="{FF2B5EF4-FFF2-40B4-BE49-F238E27FC236}">
                <a16:creationId xmlns:a16="http://schemas.microsoft.com/office/drawing/2014/main" id="{5BD207BF-A992-4669-8F68-9BDE868F1EE7}"/>
              </a:ext>
            </a:extLst>
          </p:cNvPr>
          <p:cNvSpPr txBox="1"/>
          <p:nvPr/>
        </p:nvSpPr>
        <p:spPr>
          <a:xfrm>
            <a:off x="1219200" y="2889821"/>
            <a:ext cx="15764510" cy="4433073"/>
          </a:xfrm>
          <a:prstGeom prst="rect">
            <a:avLst/>
          </a:prstGeom>
          <a:noFill/>
        </p:spPr>
        <p:txBody>
          <a:bodyPr wrap="square" lIns="91440" tIns="45720" rIns="91440" bIns="45720" rtlCol="0" anchor="t">
            <a:spAutoFit/>
          </a:bodyPr>
          <a:lstStyle/>
          <a:p>
            <a:pPr algn="l">
              <a:lnSpc>
                <a:spcPct val="150000"/>
              </a:lnSpc>
            </a:pPr>
            <a:r>
              <a:rPr lang="pt-PT" sz="3200">
                <a:solidFill>
                  <a:srgbClr val="223980"/>
                </a:solidFill>
              </a:rPr>
              <a:t>“Quando a Joana veio para mim com 12 semanas de vida, estava completamente indiferente – não acordava para comer, não reagia à minha presença mim, não mostrava qualquer emoção. Tinha simplesmente desligado. Tive de me manter próxima dela, responder até ao mais pequeno som ou movimento facial, falar-lhe constantemente e tocá-la. Levou tempo a contrariar aquelas primeiras semanas, mas, aos poucos, ela começou a mostrar emoções diferentes e a tornar-se mais recetiva.”</a:t>
            </a:r>
            <a:endParaRPr lang="pt-PT" sz="3200" kern="1200">
              <a:solidFill>
                <a:srgbClr val="223980"/>
              </a:solidFill>
              <a:latin typeface="Helvetica Neue" panose="02000503000000020004" pitchFamily="2"/>
            </a:endParaRPr>
          </a:p>
        </p:txBody>
      </p:sp>
      <p:pic>
        <p:nvPicPr>
          <p:cNvPr id="13" name="Imagem 12">
            <a:extLst>
              <a:ext uri="{FF2B5EF4-FFF2-40B4-BE49-F238E27FC236}">
                <a16:creationId xmlns:a16="http://schemas.microsoft.com/office/drawing/2014/main" id="{6066F0CC-2334-4725-BB83-D26F30C25E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57" y="9752165"/>
            <a:ext cx="18288000" cy="536269"/>
          </a:xfrm>
          <a:prstGeom prst="rect">
            <a:avLst/>
          </a:prstGeom>
        </p:spPr>
      </p:pic>
      <p:grpSp>
        <p:nvGrpSpPr>
          <p:cNvPr id="20" name="Agrupar 19">
            <a:extLst>
              <a:ext uri="{FF2B5EF4-FFF2-40B4-BE49-F238E27FC236}">
                <a16:creationId xmlns:a16="http://schemas.microsoft.com/office/drawing/2014/main" id="{B34214E8-847C-4F3C-BFEC-DA7F2F4E48FF}"/>
              </a:ext>
            </a:extLst>
          </p:cNvPr>
          <p:cNvGrpSpPr/>
          <p:nvPr/>
        </p:nvGrpSpPr>
        <p:grpSpPr>
          <a:xfrm>
            <a:off x="13006864" y="239072"/>
            <a:ext cx="4711629" cy="692113"/>
            <a:chOff x="13006864" y="239072"/>
            <a:chExt cx="4711629" cy="692113"/>
          </a:xfrm>
        </p:grpSpPr>
        <p:grpSp>
          <p:nvGrpSpPr>
            <p:cNvPr id="21" name="Agrupar 20">
              <a:extLst>
                <a:ext uri="{FF2B5EF4-FFF2-40B4-BE49-F238E27FC236}">
                  <a16:creationId xmlns:a16="http://schemas.microsoft.com/office/drawing/2014/main" id="{1C622ED5-5BA4-4686-88AD-05C9B5062DAE}"/>
                </a:ext>
              </a:extLst>
            </p:cNvPr>
            <p:cNvGrpSpPr/>
            <p:nvPr/>
          </p:nvGrpSpPr>
          <p:grpSpPr>
            <a:xfrm>
              <a:off x="13006864" y="246206"/>
              <a:ext cx="3844919" cy="684979"/>
              <a:chOff x="14106626" y="219553"/>
              <a:chExt cx="3844919" cy="684979"/>
            </a:xfrm>
          </p:grpSpPr>
          <p:pic>
            <p:nvPicPr>
              <p:cNvPr id="23" name="pt-cores-versao-principal-jpg2.jpg" descr="pt-cores-versao-principal-jpg2.jpg">
                <a:extLst>
                  <a:ext uri="{FF2B5EF4-FFF2-40B4-BE49-F238E27FC236}">
                    <a16:creationId xmlns:a16="http://schemas.microsoft.com/office/drawing/2014/main" id="{F85403F2-ACFD-4A34-9EC5-06F236720E3A}"/>
                  </a:ext>
                </a:extLst>
              </p:cNvPr>
              <p:cNvPicPr>
                <a:picLocks noChangeAspect="1"/>
              </p:cNvPicPr>
              <p:nvPr/>
            </p:nvPicPr>
            <p:blipFill>
              <a:blip r:embed="rId4"/>
              <a:stretch>
                <a:fillRect/>
              </a:stretch>
            </p:blipFill>
            <p:spPr>
              <a:xfrm>
                <a:off x="15374895" y="224599"/>
                <a:ext cx="1301949" cy="631671"/>
              </a:xfrm>
              <a:prstGeom prst="rect">
                <a:avLst/>
              </a:prstGeom>
              <a:ln w="12700">
                <a:miter lim="400000"/>
              </a:ln>
            </p:spPr>
          </p:pic>
          <p:pic>
            <p:nvPicPr>
              <p:cNvPr id="24" name="Imagem 23">
                <a:extLst>
                  <a:ext uri="{FF2B5EF4-FFF2-40B4-BE49-F238E27FC236}">
                    <a16:creationId xmlns:a16="http://schemas.microsoft.com/office/drawing/2014/main" id="{A1FDB60E-F1C4-4455-8E51-849FB120D5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06626" y="224598"/>
                <a:ext cx="1174597" cy="631672"/>
              </a:xfrm>
              <a:prstGeom prst="rect">
                <a:avLst/>
              </a:prstGeom>
            </p:spPr>
          </p:pic>
          <p:pic>
            <p:nvPicPr>
              <p:cNvPr id="25" name="Imagem 24">
                <a:extLst>
                  <a:ext uri="{FF2B5EF4-FFF2-40B4-BE49-F238E27FC236}">
                    <a16:creationId xmlns:a16="http://schemas.microsoft.com/office/drawing/2014/main" id="{07DDEF29-99FD-454F-BCD8-B52CEAE4C1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676844" y="219553"/>
                <a:ext cx="1274701" cy="684979"/>
              </a:xfrm>
              <a:prstGeom prst="rect">
                <a:avLst/>
              </a:prstGeom>
            </p:spPr>
          </p:pic>
        </p:grpSp>
        <p:pic>
          <p:nvPicPr>
            <p:cNvPr id="22" name="Picture 15" descr="Picture 15">
              <a:extLst>
                <a:ext uri="{FF2B5EF4-FFF2-40B4-BE49-F238E27FC236}">
                  <a16:creationId xmlns:a16="http://schemas.microsoft.com/office/drawing/2014/main" id="{5CD25F90-0B88-4D7B-BD7A-1DE69CD84992}"/>
                </a:ext>
              </a:extLst>
            </p:cNvPr>
            <p:cNvPicPr>
              <a:picLocks noChangeAspect="1"/>
            </p:cNvPicPr>
            <p:nvPr/>
          </p:nvPicPr>
          <p:blipFill>
            <a:blip r:embed="rId7"/>
            <a:stretch>
              <a:fillRect/>
            </a:stretch>
          </p:blipFill>
          <p:spPr>
            <a:xfrm>
              <a:off x="16992600" y="239072"/>
              <a:ext cx="725893" cy="658036"/>
            </a:xfrm>
            <a:prstGeom prst="rect">
              <a:avLst/>
            </a:prstGeom>
            <a:ln w="12700" cap="flat">
              <a:noFill/>
              <a:miter lim="400000"/>
            </a:ln>
            <a:effectLst/>
          </p:spPr>
        </p:pic>
      </p:grpSp>
    </p:spTree>
    <p:extLst>
      <p:ext uri="{BB962C8B-B14F-4D97-AF65-F5344CB8AC3E}">
        <p14:creationId xmlns:p14="http://schemas.microsoft.com/office/powerpoint/2010/main" val="319975915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89E78809-8AF1-4A43-A5A2-389A6357B931}"/>
              </a:ext>
            </a:extLst>
          </p:cNvPr>
          <p:cNvSpPr/>
          <p:nvPr/>
        </p:nvSpPr>
        <p:spPr>
          <a:xfrm>
            <a:off x="4572000" y="-5313209"/>
            <a:ext cx="9144000" cy="507831"/>
          </a:xfrm>
          <a:prstGeom prst="rect">
            <a:avLst/>
          </a:prstGeom>
        </p:spPr>
        <p:txBody>
          <a:bodyPr>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
        <p:nvSpPr>
          <p:cNvPr id="6" name="Retângulo 5">
            <a:extLst>
              <a:ext uri="{FF2B5EF4-FFF2-40B4-BE49-F238E27FC236}">
                <a16:creationId xmlns:a16="http://schemas.microsoft.com/office/drawing/2014/main" id="{8E8DCB3E-9120-4005-B006-91E31B8E984A}"/>
              </a:ext>
            </a:extLst>
          </p:cNvPr>
          <p:cNvSpPr/>
          <p:nvPr/>
        </p:nvSpPr>
        <p:spPr>
          <a:xfrm>
            <a:off x="13409226" y="1464720"/>
            <a:ext cx="154374" cy="558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pt-PT" sz="27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object 5">
            <a:extLst>
              <a:ext uri="{FF2B5EF4-FFF2-40B4-BE49-F238E27FC236}">
                <a16:creationId xmlns:a16="http://schemas.microsoft.com/office/drawing/2014/main" id="{9589DE9E-42A2-41F7-8B61-DF3EF73835DD}"/>
              </a:ext>
            </a:extLst>
          </p:cNvPr>
          <p:cNvSpPr/>
          <p:nvPr/>
        </p:nvSpPr>
        <p:spPr>
          <a:xfrm>
            <a:off x="533400" y="1036997"/>
            <a:ext cx="1085850" cy="0"/>
          </a:xfrm>
          <a:custGeom>
            <a:avLst/>
            <a:gdLst/>
            <a:ahLst/>
            <a:cxnLst/>
            <a:rect l="l" t="t" r="r" b="b"/>
            <a:pathLst>
              <a:path w="1085850">
                <a:moveTo>
                  <a:pt x="0" y="0"/>
                </a:moveTo>
                <a:lnTo>
                  <a:pt x="1085811" y="0"/>
                </a:lnTo>
              </a:path>
            </a:pathLst>
          </a:custGeom>
          <a:noFill/>
          <a:ln w="9525" cap="flat" cmpd="sng" algn="ctr">
            <a:solidFill>
              <a:srgbClr val="F7BE00">
                <a:shade val="95000"/>
                <a:satMod val="105000"/>
              </a:srgbClr>
            </a:solidFill>
            <a:prstDash val="solid"/>
          </a:ln>
          <a:effectLst/>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srgbClr val="233A80"/>
              </a:solidFill>
              <a:effectLst/>
              <a:uLnTx/>
              <a:uFillTx/>
              <a:latin typeface="Arial" panose="020B0604020202020204"/>
              <a:ea typeface="+mn-ea"/>
              <a:cs typeface="+mn-cs"/>
            </a:endParaRPr>
          </a:p>
        </p:txBody>
      </p:sp>
      <p:sp>
        <p:nvSpPr>
          <p:cNvPr id="48" name="object 10">
            <a:extLst>
              <a:ext uri="{FF2B5EF4-FFF2-40B4-BE49-F238E27FC236}">
                <a16:creationId xmlns:a16="http://schemas.microsoft.com/office/drawing/2014/main" id="{D79C15F4-61FF-488F-9C1F-F653AD4A6B4E}"/>
              </a:ext>
            </a:extLst>
          </p:cNvPr>
          <p:cNvSpPr txBox="1"/>
          <p:nvPr/>
        </p:nvSpPr>
        <p:spPr>
          <a:xfrm>
            <a:off x="533400" y="580071"/>
            <a:ext cx="381635" cy="289823"/>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pt-PT" sz="1800" b="1" i="0" u="none" strike="noStrike" kern="0" cap="none" spc="35" normalizeH="0" baseline="0" noProof="0">
                <a:ln>
                  <a:noFill/>
                </a:ln>
                <a:solidFill>
                  <a:srgbClr val="E5004E"/>
                </a:solidFill>
                <a:effectLst/>
                <a:uLnTx/>
                <a:uFillTx/>
                <a:latin typeface="Arial" panose="020B0604020202020204" pitchFamily="34" charset="0"/>
                <a:cs typeface="Arial" panose="020B0604020202020204" pitchFamily="34" charset="0"/>
              </a:rPr>
              <a:t>06</a:t>
            </a:r>
            <a:endParaRPr kumimoji="0" lang="pt-PT" sz="1800" b="0" i="0" u="none" strike="noStrike" kern="0" cap="none" spc="0" normalizeH="0" baseline="0" noProof="0">
              <a:ln>
                <a:noFill/>
              </a:ln>
              <a:solidFill>
                <a:srgbClr val="E5004E"/>
              </a:solidFill>
              <a:effectLst/>
              <a:uLnTx/>
              <a:uFillTx/>
              <a:latin typeface="Arial" panose="020B0604020202020204" pitchFamily="34" charset="0"/>
              <a:cs typeface="Arial" panose="020B0604020202020204" pitchFamily="34" charset="0"/>
            </a:endParaRPr>
          </a:p>
        </p:txBody>
      </p:sp>
      <p:sp>
        <p:nvSpPr>
          <p:cNvPr id="2" name="CaixaDeTexto 1">
            <a:extLst>
              <a:ext uri="{FF2B5EF4-FFF2-40B4-BE49-F238E27FC236}">
                <a16:creationId xmlns:a16="http://schemas.microsoft.com/office/drawing/2014/main" id="{DD1A3C0D-947C-487D-9DD6-6175CA68B448}"/>
              </a:ext>
            </a:extLst>
          </p:cNvPr>
          <p:cNvSpPr txBox="1"/>
          <p:nvPr/>
        </p:nvSpPr>
        <p:spPr>
          <a:xfrm>
            <a:off x="2667000" y="1464720"/>
            <a:ext cx="13335000" cy="584775"/>
          </a:xfrm>
          <a:prstGeom prst="rect">
            <a:avLst/>
          </a:prstGeom>
          <a:noFill/>
        </p:spPr>
        <p:txBody>
          <a:bodyPr wrap="square" rtlCol="0">
            <a:spAutoFit/>
          </a:bodyPr>
          <a:lstStyle/>
          <a:p>
            <a:pPr algn="ctr"/>
            <a:r>
              <a:rPr lang="pt-PT" sz="3200" b="1">
                <a:solidFill>
                  <a:srgbClr val="223980"/>
                </a:solidFill>
              </a:rPr>
              <a:t>Disponibilidade: ter a paciência para deixar a criança aproximar-se</a:t>
            </a:r>
            <a:endParaRPr lang="en-US" sz="3200" b="1" kern="1200">
              <a:solidFill>
                <a:srgbClr val="223980"/>
              </a:solidFill>
              <a:latin typeface="Helvetica Neue" panose="02000503000000020004" pitchFamily="2"/>
            </a:endParaRPr>
          </a:p>
        </p:txBody>
      </p:sp>
      <p:sp>
        <p:nvSpPr>
          <p:cNvPr id="10" name="CaixaDeTexto 9">
            <a:extLst>
              <a:ext uri="{FF2B5EF4-FFF2-40B4-BE49-F238E27FC236}">
                <a16:creationId xmlns:a16="http://schemas.microsoft.com/office/drawing/2014/main" id="{5BD207BF-A992-4669-8F68-9BDE868F1EE7}"/>
              </a:ext>
            </a:extLst>
          </p:cNvPr>
          <p:cNvSpPr txBox="1"/>
          <p:nvPr/>
        </p:nvSpPr>
        <p:spPr>
          <a:xfrm>
            <a:off x="1219200" y="2889821"/>
            <a:ext cx="15764510" cy="5171737"/>
          </a:xfrm>
          <a:prstGeom prst="rect">
            <a:avLst/>
          </a:prstGeom>
          <a:noFill/>
        </p:spPr>
        <p:txBody>
          <a:bodyPr wrap="square" rtlCol="0">
            <a:spAutoFit/>
          </a:bodyPr>
          <a:lstStyle/>
          <a:p>
            <a:pPr algn="l">
              <a:lnSpc>
                <a:spcPct val="150000"/>
              </a:lnSpc>
            </a:pPr>
            <a:r>
              <a:rPr lang="pt-PT" sz="3200">
                <a:solidFill>
                  <a:srgbClr val="223980"/>
                </a:solidFill>
              </a:rPr>
              <a:t>“O Sam (6 anos) achava impossível confiar em mim e passava o tempo todo a observar o meu rosto com desconfiança. Percebi que, se me sentasse no sofá com uma bebida para ele e a televisão ligada num canal infantil, ele andava pela casa durante bastante tempo, a arrastar a manta preferida, até que acabava por se sentar ao meu colo, enrolado na manta, a beber a sua bebida. Eu só precisava de estar presente, e ele precisava de ganhar confiança de que eu esperaria por ele, até estar pronto para se aproximar.”</a:t>
            </a:r>
            <a:endParaRPr lang="pt-PT" sz="3200" kern="1200">
              <a:solidFill>
                <a:srgbClr val="223980"/>
              </a:solidFill>
              <a:latin typeface="Helvetica Neue" panose="02000503000000020004" pitchFamily="2"/>
            </a:endParaRPr>
          </a:p>
        </p:txBody>
      </p:sp>
      <p:pic>
        <p:nvPicPr>
          <p:cNvPr id="13" name="Imagem 12">
            <a:extLst>
              <a:ext uri="{FF2B5EF4-FFF2-40B4-BE49-F238E27FC236}">
                <a16:creationId xmlns:a16="http://schemas.microsoft.com/office/drawing/2014/main" id="{A12A9A60-137F-4D28-9D8A-AEC24FCF75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57" y="9752165"/>
            <a:ext cx="18288000" cy="536269"/>
          </a:xfrm>
          <a:prstGeom prst="rect">
            <a:avLst/>
          </a:prstGeom>
        </p:spPr>
      </p:pic>
      <p:grpSp>
        <p:nvGrpSpPr>
          <p:cNvPr id="14" name="Agrupar 13">
            <a:extLst>
              <a:ext uri="{FF2B5EF4-FFF2-40B4-BE49-F238E27FC236}">
                <a16:creationId xmlns:a16="http://schemas.microsoft.com/office/drawing/2014/main" id="{09575F56-D26A-43F9-AF91-E8EEBD7A2250}"/>
              </a:ext>
            </a:extLst>
          </p:cNvPr>
          <p:cNvGrpSpPr/>
          <p:nvPr/>
        </p:nvGrpSpPr>
        <p:grpSpPr>
          <a:xfrm>
            <a:off x="13006864" y="239072"/>
            <a:ext cx="4711629" cy="692113"/>
            <a:chOff x="13006864" y="239072"/>
            <a:chExt cx="4711629" cy="692113"/>
          </a:xfrm>
        </p:grpSpPr>
        <p:grpSp>
          <p:nvGrpSpPr>
            <p:cNvPr id="15" name="Agrupar 14">
              <a:extLst>
                <a:ext uri="{FF2B5EF4-FFF2-40B4-BE49-F238E27FC236}">
                  <a16:creationId xmlns:a16="http://schemas.microsoft.com/office/drawing/2014/main" id="{9EE248A1-62A7-4870-9BC3-E906D0489C5E}"/>
                </a:ext>
              </a:extLst>
            </p:cNvPr>
            <p:cNvGrpSpPr/>
            <p:nvPr/>
          </p:nvGrpSpPr>
          <p:grpSpPr>
            <a:xfrm>
              <a:off x="13006864" y="246206"/>
              <a:ext cx="3844919" cy="684979"/>
              <a:chOff x="14106626" y="219553"/>
              <a:chExt cx="3844919" cy="684979"/>
            </a:xfrm>
          </p:grpSpPr>
          <p:pic>
            <p:nvPicPr>
              <p:cNvPr id="17" name="pt-cores-versao-principal-jpg2.jpg" descr="pt-cores-versao-principal-jpg2.jpg">
                <a:extLst>
                  <a:ext uri="{FF2B5EF4-FFF2-40B4-BE49-F238E27FC236}">
                    <a16:creationId xmlns:a16="http://schemas.microsoft.com/office/drawing/2014/main" id="{9C71E3E4-9CF3-4C1A-B608-3B5A75CE4804}"/>
                  </a:ext>
                </a:extLst>
              </p:cNvPr>
              <p:cNvPicPr>
                <a:picLocks noChangeAspect="1"/>
              </p:cNvPicPr>
              <p:nvPr/>
            </p:nvPicPr>
            <p:blipFill>
              <a:blip r:embed="rId4"/>
              <a:stretch>
                <a:fillRect/>
              </a:stretch>
            </p:blipFill>
            <p:spPr>
              <a:xfrm>
                <a:off x="15374895" y="224599"/>
                <a:ext cx="1301949" cy="631671"/>
              </a:xfrm>
              <a:prstGeom prst="rect">
                <a:avLst/>
              </a:prstGeom>
              <a:ln w="12700">
                <a:miter lim="400000"/>
              </a:ln>
            </p:spPr>
          </p:pic>
          <p:pic>
            <p:nvPicPr>
              <p:cNvPr id="18" name="Imagem 17">
                <a:extLst>
                  <a:ext uri="{FF2B5EF4-FFF2-40B4-BE49-F238E27FC236}">
                    <a16:creationId xmlns:a16="http://schemas.microsoft.com/office/drawing/2014/main" id="{DD3748C4-96DE-4636-906D-83AF845820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06626" y="224598"/>
                <a:ext cx="1174597" cy="631672"/>
              </a:xfrm>
              <a:prstGeom prst="rect">
                <a:avLst/>
              </a:prstGeom>
            </p:spPr>
          </p:pic>
          <p:pic>
            <p:nvPicPr>
              <p:cNvPr id="19" name="Imagem 18">
                <a:extLst>
                  <a:ext uri="{FF2B5EF4-FFF2-40B4-BE49-F238E27FC236}">
                    <a16:creationId xmlns:a16="http://schemas.microsoft.com/office/drawing/2014/main" id="{B645F1A7-9E00-43B8-BE0A-7BBC46ED514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676844" y="219553"/>
                <a:ext cx="1274701" cy="684979"/>
              </a:xfrm>
              <a:prstGeom prst="rect">
                <a:avLst/>
              </a:prstGeom>
            </p:spPr>
          </p:pic>
        </p:grpSp>
        <p:pic>
          <p:nvPicPr>
            <p:cNvPr id="16" name="Picture 15" descr="Picture 15">
              <a:extLst>
                <a:ext uri="{FF2B5EF4-FFF2-40B4-BE49-F238E27FC236}">
                  <a16:creationId xmlns:a16="http://schemas.microsoft.com/office/drawing/2014/main" id="{E24E5496-D4AB-42F1-96BB-EC3FB443988A}"/>
                </a:ext>
              </a:extLst>
            </p:cNvPr>
            <p:cNvPicPr>
              <a:picLocks noChangeAspect="1"/>
            </p:cNvPicPr>
            <p:nvPr/>
          </p:nvPicPr>
          <p:blipFill>
            <a:blip r:embed="rId7"/>
            <a:stretch>
              <a:fillRect/>
            </a:stretch>
          </p:blipFill>
          <p:spPr>
            <a:xfrm>
              <a:off x="16992600" y="239072"/>
              <a:ext cx="725893" cy="658036"/>
            </a:xfrm>
            <a:prstGeom prst="rect">
              <a:avLst/>
            </a:prstGeom>
            <a:ln w="12700" cap="flat">
              <a:noFill/>
              <a:miter lim="400000"/>
            </a:ln>
            <a:effectLst/>
          </p:spPr>
        </p:pic>
      </p:grpSp>
    </p:spTree>
    <p:extLst>
      <p:ext uri="{BB962C8B-B14F-4D97-AF65-F5344CB8AC3E}">
        <p14:creationId xmlns:p14="http://schemas.microsoft.com/office/powerpoint/2010/main" val="2686282471"/>
      </p:ext>
    </p:extLst>
  </p:cSld>
  <p:clrMapOvr>
    <a:masterClrMapping/>
  </p:clrMapOvr>
  <p:transition spd="med"/>
</p:sld>
</file>

<file path=ppt/theme/theme1.xml><?xml version="1.0" encoding="utf-8"?>
<a:theme xmlns:a="http://schemas.openxmlformats.org/drawingml/2006/main" name="Office Theme">
  <a:themeElements>
    <a:clrScheme name="ProChild">
      <a:dk1>
        <a:srgbClr val="233A80"/>
      </a:dk1>
      <a:lt1>
        <a:sysClr val="window" lastClr="FFFFFF"/>
      </a:lt1>
      <a:dk2>
        <a:srgbClr val="E5004E"/>
      </a:dk2>
      <a:lt2>
        <a:srgbClr val="EEECE1"/>
      </a:lt2>
      <a:accent1>
        <a:srgbClr val="233A80"/>
      </a:accent1>
      <a:accent2>
        <a:srgbClr val="E5004E"/>
      </a:accent2>
      <a:accent3>
        <a:srgbClr val="41BBC9"/>
      </a:accent3>
      <a:accent4>
        <a:srgbClr val="F7BE00"/>
      </a:accent4>
      <a:accent5>
        <a:srgbClr val="E84242"/>
      </a:accent5>
      <a:accent6>
        <a:srgbClr val="40B496"/>
      </a:accent6>
      <a:hlink>
        <a:srgbClr val="E5004E"/>
      </a:hlink>
      <a:folHlink>
        <a:srgbClr val="F7BE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Personalizado 3">
      <a:dk1>
        <a:sysClr val="windowText" lastClr="000000"/>
      </a:dk1>
      <a:lt1>
        <a:sysClr val="window" lastClr="FFFFFF"/>
      </a:lt1>
      <a:dk2>
        <a:srgbClr val="44546A"/>
      </a:dk2>
      <a:lt2>
        <a:srgbClr val="E7E6E6"/>
      </a:lt2>
      <a:accent1>
        <a:srgbClr val="41BBC9"/>
      </a:accent1>
      <a:accent2>
        <a:srgbClr val="ED7D31"/>
      </a:accent2>
      <a:accent3>
        <a:srgbClr val="A5A5A5"/>
      </a:accent3>
      <a:accent4>
        <a:srgbClr val="FFC000"/>
      </a:accent4>
      <a:accent5>
        <a:srgbClr val="4472C4"/>
      </a:accent5>
      <a:accent6>
        <a:srgbClr val="70AD47"/>
      </a:accent6>
      <a:hlink>
        <a:srgbClr val="0563C1"/>
      </a:hlink>
      <a:folHlink>
        <a:srgbClr val="E4004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Custom</PresentationFormat>
  <Slides>26</Slides>
  <Notes>25</Notes>
  <HiddenSlides>0</HiddenSlide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Tema do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Purple Pink and Blue Geometric Modern Diversity Workshop Webinar Keynote Presentation</dc:title>
  <dc:creator>Alexandra Ribeiro</dc:creator>
  <cp:keywords>DAFcydSkUvc,BABZ82b-dvk</cp:keywords>
  <cp:revision>1</cp:revision>
  <dcterms:created xsi:type="dcterms:W3CDTF">2023-03-10T10:01:50Z</dcterms:created>
  <dcterms:modified xsi:type="dcterms:W3CDTF">2026-02-18T10:19:57Z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2023-03-10T00:00:00Z</vt:filetime>
  </property>
  <property fmtid="{D5CDD505-2E9C-101B-9397-08002B2CF9AE}" pid="3" name="Creator">
    <vt:lpwstr>Canva</vt:lpwstr>
  </property>
  <property fmtid="{D5CDD505-2E9C-101B-9397-08002B2CF9AE}" pid="4" name="Producer">
    <vt:lpwstr>Canva</vt:lpwstr>
  </property>
  <property fmtid="{D5CDD505-2E9C-101B-9397-08002B2CF9AE}" pid="5" name="LastSaved">
    <vt:filetime>2023-03-10T00:00:00Z</vt:filetime>
  </property>
</Properties>
</file>