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sldIdLst>
    <p:sldId id="271" r:id="rId3"/>
    <p:sldId id="272" r:id="rId4"/>
    <p:sldId id="273" r:id="rId5"/>
    <p:sldId id="274" r:id="rId6"/>
    <p:sldId id="275" r:id="rId7"/>
    <p:sldId id="276" r:id="rId8"/>
    <p:sldId id="277" r:id="rId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ront slide" id="{117E6509-53F8-BE46-93AA-E379F5250AEF}">
          <p14:sldIdLst/>
        </p14:section>
        <p14:section name="slides" id="{29E9BA9E-451C-7D47-BFAC-EB84BC422EE6}">
          <p14:sldIdLst>
            <p14:sldId id="271"/>
            <p14:sldId id="272"/>
            <p14:sldId id="273"/>
            <p14:sldId id="274"/>
            <p14:sldId id="275"/>
            <p14:sldId id="276"/>
            <p14:sldId id="2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DBA"/>
    <a:srgbClr val="297E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136" d="100"/>
          <a:sy n="136" d="100"/>
        </p:scale>
        <p:origin x="816" y="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908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905BFA9-BF8C-1E43-AB79-6EEBC5340E47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8C844AC-84A0-DC4C-A819-F485181B112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495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905BFA9-BF8C-1E43-AB79-6EEBC5340E47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8C844AC-84A0-DC4C-A819-F485181B112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664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0C963-9ECF-294E-9BD2-6BAA04B79FF7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2E8E0-3590-7A41-A21E-B7128C404B5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6161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0C963-9ECF-294E-9BD2-6BAA04B79FF7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2E8E0-3590-7A41-A21E-B7128C404B5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0881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0C963-9ECF-294E-9BD2-6BAA04B79FF7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2E8E0-3590-7A41-A21E-B7128C404B5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1046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0C963-9ECF-294E-9BD2-6BAA04B79FF7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2E8E0-3590-7A41-A21E-B7128C404B5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1725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0C963-9ECF-294E-9BD2-6BAA04B79FF7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2E8E0-3590-7A41-A21E-B7128C404B5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0966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0C963-9ECF-294E-9BD2-6BAA04B79FF7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2E8E0-3590-7A41-A21E-B7128C404B5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7309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0C963-9ECF-294E-9BD2-6BAA04B79FF7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2E8E0-3590-7A41-A21E-B7128C404B5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3712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0C963-9ECF-294E-9BD2-6BAA04B79FF7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2E8E0-3590-7A41-A21E-B7128C404B5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701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28600"/>
            <a:ext cx="8229600" cy="739588"/>
          </a:xfrm>
        </p:spPr>
        <p:txBody>
          <a:bodyPr lIns="0" tIns="0" rIns="0" bIns="0" anchor="t" anchorCtr="0">
            <a:noAutofit/>
          </a:bodyPr>
          <a:lstStyle>
            <a:lvl1pPr algn="ctr">
              <a:lnSpc>
                <a:spcPts val="3000"/>
              </a:lnSpc>
              <a:defRPr sz="2800" b="1">
                <a:solidFill>
                  <a:srgbClr val="007DBA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br>
              <a:rPr lang="en-GB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57200" y="205979"/>
            <a:ext cx="155471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8917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0C963-9ECF-294E-9BD2-6BAA04B79FF7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2E8E0-3590-7A41-A21E-B7128C404B5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2518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0C963-9ECF-294E-9BD2-6BAA04B79FF7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2E8E0-3590-7A41-A21E-B7128C404B5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617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0C963-9ECF-294E-9BD2-6BAA04B79FF7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2E8E0-3590-7A41-A21E-B7128C404B5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803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0486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790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348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401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0862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8874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905BFA9-BF8C-1E43-AB79-6EEBC5340E47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8C844AC-84A0-DC4C-A819-F485181B112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02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2698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57200" y="4614886"/>
            <a:ext cx="641350" cy="381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463" y="4562510"/>
            <a:ext cx="1632723" cy="422658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457200" y="4470012"/>
            <a:ext cx="8229600" cy="0"/>
          </a:xfrm>
          <a:prstGeom prst="line">
            <a:avLst/>
          </a:prstGeom>
          <a:ln>
            <a:solidFill>
              <a:srgbClr val="297E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2828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0C963-9ECF-294E-9BD2-6BAA04B79FF7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2E8E0-3590-7A41-A21E-B7128C404B5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448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112"/>
            <a:ext cx="8229600" cy="739588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7DBA"/>
                </a:solidFill>
              </a:rPr>
              <a:t>O </a:t>
            </a:r>
            <a:r>
              <a:rPr lang="en-US" dirty="0" err="1">
                <a:solidFill>
                  <a:srgbClr val="007DBA"/>
                </a:solidFill>
              </a:rPr>
              <a:t>Modelo</a:t>
            </a:r>
            <a:r>
              <a:rPr lang="en-US" dirty="0">
                <a:solidFill>
                  <a:srgbClr val="007DBA"/>
                </a:solidFill>
              </a:rPr>
              <a:t> de Base Segura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1" y="1131659"/>
            <a:ext cx="3200400" cy="3021319"/>
          </a:xfrm>
        </p:spPr>
      </p:pic>
      <p:sp>
        <p:nvSpPr>
          <p:cNvPr id="3" name="Rounded Rectangle 2"/>
          <p:cNvSpPr/>
          <p:nvPr/>
        </p:nvSpPr>
        <p:spPr>
          <a:xfrm>
            <a:off x="4041584" y="807136"/>
            <a:ext cx="1060704" cy="557784"/>
          </a:xfrm>
          <a:prstGeom prst="roundRect">
            <a:avLst/>
          </a:prstGeom>
          <a:solidFill>
            <a:srgbClr val="007DBA"/>
          </a:solidFill>
          <a:ln w="12700" cmpd="sng">
            <a:solidFill>
              <a:srgbClr val="297EC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r>
              <a:rPr lang="en-GB" sz="700" b="1" dirty="0"/>
              <a:t>DISPONIBILIDADE</a:t>
            </a:r>
          </a:p>
          <a:p>
            <a:pPr algn="ctr"/>
            <a:r>
              <a:rPr lang="en-GB" sz="700" b="1" dirty="0" err="1"/>
              <a:t>Ajudar</a:t>
            </a:r>
            <a:r>
              <a:rPr lang="en-GB" sz="700" b="1" dirty="0"/>
              <a:t> a </a:t>
            </a:r>
            <a:r>
              <a:rPr lang="en-GB" sz="700" b="1" dirty="0" err="1"/>
              <a:t>criança</a:t>
            </a:r>
            <a:r>
              <a:rPr lang="en-GB" sz="700" b="1" dirty="0"/>
              <a:t> a </a:t>
            </a:r>
            <a:r>
              <a:rPr lang="en-GB" sz="700" b="1" dirty="0" err="1"/>
              <a:t>confiar</a:t>
            </a:r>
            <a:endParaRPr lang="en-GB" sz="7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1825657" y="2089786"/>
            <a:ext cx="1385279" cy="570630"/>
          </a:xfrm>
          <a:prstGeom prst="roundRect">
            <a:avLst/>
          </a:prstGeom>
          <a:solidFill>
            <a:srgbClr val="007DBA"/>
          </a:solidFill>
          <a:ln w="12700" cmpd="sng">
            <a:solidFill>
              <a:srgbClr val="297EC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r>
              <a:rPr lang="en-GB" sz="700" b="1" dirty="0"/>
              <a:t>PERTENÇA FAMILIAR</a:t>
            </a:r>
          </a:p>
          <a:p>
            <a:pPr algn="ctr"/>
            <a:r>
              <a:rPr lang="en-GB" sz="700" b="1" dirty="0" err="1"/>
              <a:t>Ajudar</a:t>
            </a:r>
            <a:r>
              <a:rPr lang="en-GB" sz="700" b="1" dirty="0"/>
              <a:t> a </a:t>
            </a:r>
            <a:r>
              <a:rPr lang="en-GB" sz="700" b="1" dirty="0" err="1"/>
              <a:t>criança</a:t>
            </a:r>
            <a:r>
              <a:rPr lang="en-GB" sz="700" b="1" dirty="0"/>
              <a:t> a </a:t>
            </a:r>
            <a:r>
              <a:rPr lang="en-GB" sz="700" b="1" dirty="0" err="1"/>
              <a:t>sentir</a:t>
            </a:r>
            <a:r>
              <a:rPr lang="en-GB" sz="700" b="1" dirty="0"/>
              <a:t>-se </a:t>
            </a:r>
            <a:r>
              <a:rPr lang="en-GB" sz="700" b="1" dirty="0" err="1"/>
              <a:t>parte</a:t>
            </a:r>
            <a:r>
              <a:rPr lang="en-GB" sz="700" b="1" dirty="0"/>
              <a:t> da </a:t>
            </a:r>
            <a:r>
              <a:rPr lang="en-GB" sz="700" b="1" dirty="0" err="1"/>
              <a:t>família</a:t>
            </a:r>
            <a:endParaRPr lang="en-GB" sz="7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5883507" y="2089788"/>
            <a:ext cx="1296162" cy="570628"/>
          </a:xfrm>
          <a:prstGeom prst="roundRect">
            <a:avLst/>
          </a:prstGeom>
          <a:solidFill>
            <a:srgbClr val="007DBA"/>
          </a:solidFill>
          <a:ln w="12700" cmpd="sng">
            <a:solidFill>
              <a:srgbClr val="297EC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r>
              <a:rPr lang="en-GB" sz="700" b="1" dirty="0"/>
              <a:t>SENSIBILIDADE</a:t>
            </a:r>
          </a:p>
          <a:p>
            <a:pPr algn="ctr"/>
            <a:r>
              <a:rPr lang="en-GB" sz="700" b="1" dirty="0" err="1"/>
              <a:t>Ajudar</a:t>
            </a:r>
            <a:r>
              <a:rPr lang="en-GB" sz="700" b="1" dirty="0"/>
              <a:t> a </a:t>
            </a:r>
            <a:r>
              <a:rPr lang="en-GB" sz="700" b="1" dirty="0" err="1"/>
              <a:t>criança</a:t>
            </a:r>
            <a:r>
              <a:rPr lang="en-GB" sz="700" b="1" dirty="0"/>
              <a:t> a </a:t>
            </a:r>
            <a:r>
              <a:rPr lang="en-GB" sz="700" b="1" dirty="0" err="1"/>
              <a:t>gerir</a:t>
            </a:r>
            <a:r>
              <a:rPr lang="en-GB" sz="700" b="1" dirty="0"/>
              <a:t> </a:t>
            </a:r>
            <a:r>
              <a:rPr lang="en-GB" sz="700" b="1" dirty="0" err="1"/>
              <a:t>sentimentos</a:t>
            </a:r>
            <a:r>
              <a:rPr lang="en-GB" sz="700" b="1" dirty="0"/>
              <a:t> e </a:t>
            </a:r>
            <a:r>
              <a:rPr lang="en-GB" sz="700" b="1" dirty="0" err="1"/>
              <a:t>emoções</a:t>
            </a:r>
            <a:endParaRPr lang="en-GB" sz="7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5509331" y="3866869"/>
            <a:ext cx="1310428" cy="482940"/>
          </a:xfrm>
          <a:prstGeom prst="roundRect">
            <a:avLst/>
          </a:prstGeom>
          <a:solidFill>
            <a:srgbClr val="007DBA"/>
          </a:solidFill>
          <a:ln w="12700" cmpd="sng">
            <a:solidFill>
              <a:srgbClr val="297EC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r>
              <a:rPr lang="en-GB" sz="700" b="1" dirty="0"/>
              <a:t>ACEITAÇÃO</a:t>
            </a:r>
          </a:p>
          <a:p>
            <a:pPr algn="ctr"/>
            <a:r>
              <a:rPr lang="en-GB" sz="700" b="1" dirty="0" err="1"/>
              <a:t>Fortalecer</a:t>
            </a:r>
            <a:r>
              <a:rPr lang="en-GB" sz="700" b="1" dirty="0"/>
              <a:t> a </a:t>
            </a:r>
            <a:r>
              <a:rPr lang="en-GB" sz="700" b="1" dirty="0" err="1"/>
              <a:t>autoestima</a:t>
            </a:r>
            <a:r>
              <a:rPr lang="en-GB" sz="700" b="1" dirty="0"/>
              <a:t> da </a:t>
            </a:r>
            <a:r>
              <a:rPr lang="en-GB" sz="700" b="1" dirty="0" err="1"/>
              <a:t>criança</a:t>
            </a:r>
            <a:endParaRPr lang="en-GB" sz="7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2362200" y="3866868"/>
            <a:ext cx="1250353" cy="482940"/>
          </a:xfrm>
          <a:prstGeom prst="roundRect">
            <a:avLst/>
          </a:prstGeom>
          <a:solidFill>
            <a:srgbClr val="007DBA"/>
          </a:solidFill>
          <a:ln w="12700" cmpd="sng">
            <a:solidFill>
              <a:srgbClr val="297EC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r>
              <a:rPr lang="en-GB" sz="700" b="1" dirty="0"/>
              <a:t>COOPERAÇÃO</a:t>
            </a:r>
          </a:p>
          <a:p>
            <a:pPr algn="ctr"/>
            <a:r>
              <a:rPr lang="en-GB" sz="700" b="1" dirty="0" err="1"/>
              <a:t>Ajudar</a:t>
            </a:r>
            <a:r>
              <a:rPr lang="en-GB" sz="700" b="1" dirty="0"/>
              <a:t> a </a:t>
            </a:r>
            <a:r>
              <a:rPr lang="en-GB" sz="700" b="1" dirty="0" err="1"/>
              <a:t>criança</a:t>
            </a:r>
            <a:r>
              <a:rPr lang="en-GB" sz="700" b="1" dirty="0"/>
              <a:t> a </a:t>
            </a:r>
            <a:r>
              <a:rPr lang="en-GB" sz="700" b="1" dirty="0" err="1"/>
              <a:t>sentir</a:t>
            </a:r>
            <a:r>
              <a:rPr lang="en-GB" sz="700" b="1" dirty="0"/>
              <a:t>-se </a:t>
            </a:r>
            <a:r>
              <a:rPr lang="en-GB" sz="700" b="1" dirty="0" err="1"/>
              <a:t>capaz</a:t>
            </a:r>
            <a:endParaRPr lang="en-GB" sz="7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947562" y="2378911"/>
            <a:ext cx="1190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7DBA"/>
                </a:solidFill>
              </a:rPr>
              <a:t>BASE SEGURA</a:t>
            </a:r>
            <a:endParaRPr lang="en-US" b="1" dirty="0">
              <a:solidFill>
                <a:srgbClr val="007D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207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39588"/>
          </a:xfrm>
        </p:spPr>
        <p:txBody>
          <a:bodyPr/>
          <a:lstStyle/>
          <a:p>
            <a:r>
              <a:rPr lang="en-GB" dirty="0"/>
              <a:t>O ciclo de cuidados</a:t>
            </a:r>
            <a:endParaRPr lang="en-US" dirty="0"/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9CF322E2-905C-4BA4-A129-33316DA18F23}"/>
              </a:ext>
            </a:extLst>
          </p:cNvPr>
          <p:cNvGrpSpPr/>
          <p:nvPr/>
        </p:nvGrpSpPr>
        <p:grpSpPr>
          <a:xfrm>
            <a:off x="2057400" y="971550"/>
            <a:ext cx="4987259" cy="3279856"/>
            <a:chOff x="2057400" y="971550"/>
            <a:chExt cx="4987259" cy="3279856"/>
          </a:xfrm>
        </p:grpSpPr>
        <p:pic>
          <p:nvPicPr>
            <p:cNvPr id="4" name="Content Placeholder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2892" y="1310480"/>
              <a:ext cx="3617908" cy="2663676"/>
            </a:xfrm>
            <a:prstGeom prst="rect">
              <a:avLst/>
            </a:prstGeom>
          </p:spPr>
        </p:pic>
        <p:sp>
          <p:nvSpPr>
            <p:cNvPr id="5" name="Rounded Rectangle 4"/>
            <p:cNvSpPr/>
            <p:nvPr/>
          </p:nvSpPr>
          <p:spPr>
            <a:xfrm>
              <a:off x="3915235" y="971550"/>
              <a:ext cx="1313531" cy="657039"/>
            </a:xfrm>
            <a:prstGeom prst="roundRect">
              <a:avLst/>
            </a:prstGeom>
            <a:solidFill>
              <a:srgbClr val="007DBA"/>
            </a:solidFill>
            <a:ln w="12700" cmpd="sng">
              <a:solidFill>
                <a:srgbClr val="297EC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ctr"/>
            <a:lstStyle/>
            <a:p>
              <a:pPr algn="ctr"/>
              <a:r>
                <a:rPr lang="en-GB" sz="1000" b="1" dirty="0" err="1"/>
                <a:t>Necessidades</a:t>
              </a:r>
              <a:r>
                <a:rPr lang="en-GB" sz="1000" b="1" dirty="0"/>
                <a:t> e </a:t>
              </a:r>
              <a:r>
                <a:rPr lang="en-GB" sz="1000" b="1" dirty="0" err="1"/>
                <a:t>comportamentos</a:t>
              </a:r>
              <a:r>
                <a:rPr lang="en-GB" sz="1000" b="1" dirty="0"/>
                <a:t> da </a:t>
              </a:r>
              <a:r>
                <a:rPr lang="en-GB" sz="1000" b="1" dirty="0" err="1"/>
                <a:t>criança</a:t>
              </a:r>
              <a:endParaRPr lang="en-GB" sz="1000" b="1" dirty="0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2057400" y="2345205"/>
              <a:ext cx="1385684" cy="631260"/>
            </a:xfrm>
            <a:prstGeom prst="roundRect">
              <a:avLst/>
            </a:prstGeom>
            <a:solidFill>
              <a:srgbClr val="007DBA"/>
            </a:solidFill>
            <a:ln w="12700" cmpd="sng">
              <a:solidFill>
                <a:srgbClr val="297EC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ctr"/>
            <a:lstStyle/>
            <a:p>
              <a:pPr algn="ctr"/>
              <a:r>
                <a:rPr lang="en-GB" sz="1000" b="1" dirty="0" err="1"/>
                <a:t>Pensamentos</a:t>
              </a:r>
              <a:r>
                <a:rPr lang="en-GB" sz="1000" b="1" dirty="0"/>
                <a:t> e </a:t>
              </a:r>
              <a:r>
                <a:rPr lang="en-GB" sz="1000" b="1" dirty="0" err="1"/>
                <a:t>sentimentos</a:t>
              </a:r>
              <a:r>
                <a:rPr lang="en-GB" sz="1000" b="1" dirty="0"/>
                <a:t> da </a:t>
              </a:r>
              <a:r>
                <a:rPr lang="en-GB" sz="1000" b="1" dirty="0" err="1"/>
                <a:t>criança</a:t>
              </a:r>
              <a:endParaRPr lang="en-GB" sz="1000" b="1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5807709" y="2345205"/>
              <a:ext cx="1236950" cy="631261"/>
            </a:xfrm>
            <a:prstGeom prst="roundRect">
              <a:avLst/>
            </a:prstGeom>
            <a:noFill/>
            <a:ln w="19050" cmpd="sng">
              <a:solidFill>
                <a:srgbClr val="007DBA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ctr"/>
            <a:lstStyle/>
            <a:p>
              <a:pPr algn="ctr"/>
              <a:r>
                <a:rPr lang="en-GB" sz="1000" b="1" dirty="0" err="1">
                  <a:solidFill>
                    <a:srgbClr val="007DBA"/>
                  </a:solidFill>
                </a:rPr>
                <a:t>Pensamentos</a:t>
              </a:r>
              <a:r>
                <a:rPr lang="en-GB" sz="1000" b="1" dirty="0">
                  <a:solidFill>
                    <a:srgbClr val="007DBA"/>
                  </a:solidFill>
                </a:rPr>
                <a:t> e </a:t>
              </a:r>
              <a:r>
                <a:rPr lang="en-GB" sz="1000" b="1" dirty="0" err="1">
                  <a:solidFill>
                    <a:srgbClr val="007DBA"/>
                  </a:solidFill>
                </a:rPr>
                <a:t>sentimentos</a:t>
              </a:r>
              <a:r>
                <a:rPr lang="en-GB" sz="1000" b="1" dirty="0">
                  <a:solidFill>
                    <a:srgbClr val="007DBA"/>
                  </a:solidFill>
                </a:rPr>
                <a:t> do </a:t>
              </a:r>
              <a:r>
                <a:rPr lang="en-GB" sz="1000" b="1" dirty="0" err="1">
                  <a:solidFill>
                    <a:srgbClr val="007DBA"/>
                  </a:solidFill>
                </a:rPr>
                <a:t>cuidador</a:t>
              </a:r>
              <a:endParaRPr lang="en-GB" sz="1000" b="1" dirty="0">
                <a:solidFill>
                  <a:srgbClr val="007DBA"/>
                </a:solidFill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3984886" y="3562350"/>
              <a:ext cx="1213920" cy="689056"/>
            </a:xfrm>
            <a:prstGeom prst="roundRect">
              <a:avLst/>
            </a:prstGeom>
            <a:noFill/>
            <a:ln w="19050" cmpd="sng">
              <a:solidFill>
                <a:srgbClr val="007DBA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ctr"/>
            <a:lstStyle/>
            <a:p>
              <a:pPr algn="ctr"/>
              <a:r>
                <a:rPr lang="en-GB" sz="970" b="1" dirty="0" err="1">
                  <a:solidFill>
                    <a:srgbClr val="007DBA"/>
                  </a:solidFill>
                </a:rPr>
                <a:t>Comportamento</a:t>
              </a:r>
              <a:r>
                <a:rPr lang="en-GB" sz="970" b="1" dirty="0">
                  <a:solidFill>
                    <a:srgbClr val="007DBA"/>
                  </a:solidFill>
                </a:rPr>
                <a:t> do </a:t>
              </a:r>
              <a:r>
                <a:rPr lang="en-GB" sz="970" b="1" dirty="0" err="1">
                  <a:solidFill>
                    <a:srgbClr val="007DBA"/>
                  </a:solidFill>
                </a:rPr>
                <a:t>cuidador</a:t>
              </a:r>
              <a:endParaRPr lang="en-GB" sz="970" b="1" dirty="0">
                <a:solidFill>
                  <a:srgbClr val="007DBA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456830" y="2266950"/>
              <a:ext cx="22700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err="1"/>
                <a:t>Desenvolvimento</a:t>
              </a:r>
              <a:r>
                <a:rPr lang="en-GB" b="1" dirty="0"/>
                <a:t> da </a:t>
              </a:r>
              <a:r>
                <a:rPr lang="en-GB" b="1" dirty="0" err="1"/>
                <a:t>criança</a:t>
              </a:r>
              <a:endParaRPr lang="en-US" b="1" dirty="0">
                <a:solidFill>
                  <a:srgbClr val="007DBA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5614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39588"/>
          </a:xfrm>
        </p:spPr>
        <p:txBody>
          <a:bodyPr/>
          <a:lstStyle/>
          <a:p>
            <a:r>
              <a:rPr lang="en-GB" dirty="0" err="1"/>
              <a:t>Disponibilidade</a:t>
            </a:r>
            <a:endParaRPr lang="en-GB" dirty="0"/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A3DBC704-78A7-4F47-B714-2C09038BFAD2}"/>
              </a:ext>
            </a:extLst>
          </p:cNvPr>
          <p:cNvGrpSpPr/>
          <p:nvPr/>
        </p:nvGrpSpPr>
        <p:grpSpPr>
          <a:xfrm>
            <a:off x="1733052" y="938265"/>
            <a:ext cx="5827553" cy="3358334"/>
            <a:chOff x="1733052" y="938265"/>
            <a:chExt cx="5827553" cy="3358334"/>
          </a:xfrm>
        </p:grpSpPr>
        <p:pic>
          <p:nvPicPr>
            <p:cNvPr id="4" name="Content Placeholder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9092" y="1106488"/>
              <a:ext cx="3465508" cy="2701276"/>
            </a:xfrm>
            <a:prstGeom prst="rect">
              <a:avLst/>
            </a:prstGeom>
          </p:spPr>
        </p:pic>
        <p:sp>
          <p:nvSpPr>
            <p:cNvPr id="5" name="Rounded Rectangle 4"/>
            <p:cNvSpPr/>
            <p:nvPr/>
          </p:nvSpPr>
          <p:spPr>
            <a:xfrm>
              <a:off x="3915235" y="938265"/>
              <a:ext cx="1313531" cy="657039"/>
            </a:xfrm>
            <a:prstGeom prst="roundRect">
              <a:avLst/>
            </a:prstGeom>
            <a:solidFill>
              <a:srgbClr val="007DBA"/>
            </a:solidFill>
            <a:ln w="12700" cmpd="sng">
              <a:solidFill>
                <a:srgbClr val="297EC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ctr"/>
            <a:lstStyle/>
            <a:p>
              <a:pPr algn="ctr"/>
              <a:r>
                <a:rPr lang="en-GB" sz="1000" b="1" dirty="0" err="1"/>
                <a:t>Necessidades</a:t>
              </a:r>
              <a:r>
                <a:rPr lang="en-GB" sz="1000" b="1" dirty="0"/>
                <a:t> e </a:t>
              </a:r>
              <a:r>
                <a:rPr lang="en-GB" sz="1000" b="1" dirty="0" err="1"/>
                <a:t>comportamentos</a:t>
              </a:r>
              <a:r>
                <a:rPr lang="en-GB" sz="1000" b="1" dirty="0"/>
                <a:t> da </a:t>
              </a:r>
              <a:r>
                <a:rPr lang="en-GB" sz="1000" b="1" dirty="0" err="1"/>
                <a:t>criança</a:t>
              </a:r>
              <a:endParaRPr lang="en-GB" sz="1000" b="1" dirty="0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1733052" y="1885103"/>
              <a:ext cx="1732647" cy="1210429"/>
            </a:xfrm>
            <a:prstGeom prst="roundRect">
              <a:avLst/>
            </a:prstGeom>
            <a:solidFill>
              <a:srgbClr val="007DBA"/>
            </a:solidFill>
            <a:ln w="12700" cmpd="sng">
              <a:solidFill>
                <a:srgbClr val="297EC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ctr"/>
            <a:lstStyle/>
            <a:p>
              <a:pPr algn="ctr">
                <a:spcAft>
                  <a:spcPts val="600"/>
                </a:spcAft>
              </a:pPr>
              <a:r>
                <a:rPr lang="en-GB" sz="1000" b="1" dirty="0"/>
                <a:t>Eu </a:t>
              </a:r>
              <a:r>
                <a:rPr lang="en-GB" sz="1000" b="1" dirty="0" err="1"/>
                <a:t>importo</a:t>
              </a:r>
              <a:r>
                <a:rPr lang="en-GB" sz="1000" b="1" dirty="0"/>
                <a:t>, </a:t>
              </a:r>
              <a:r>
                <a:rPr lang="en-GB" sz="1000" b="1" dirty="0" err="1"/>
                <a:t>eu</a:t>
              </a:r>
              <a:r>
                <a:rPr lang="en-GB" sz="1000" b="1" dirty="0"/>
                <a:t> </a:t>
              </a:r>
              <a:r>
                <a:rPr lang="en-GB" sz="1000" b="1" dirty="0" err="1"/>
                <a:t>estou</a:t>
              </a:r>
              <a:r>
                <a:rPr lang="en-GB" sz="1000" b="1" dirty="0"/>
                <a:t> </a:t>
              </a:r>
              <a:r>
                <a:rPr lang="en-GB" sz="1000" b="1" dirty="0" err="1"/>
                <a:t>seguro</a:t>
              </a:r>
              <a:r>
                <a:rPr lang="en-GB" sz="1000" b="1" dirty="0"/>
                <a:t> </a:t>
              </a:r>
            </a:p>
            <a:p>
              <a:pPr algn="ctr">
                <a:spcAft>
                  <a:spcPts val="600"/>
                </a:spcAft>
              </a:pPr>
              <a:r>
                <a:rPr lang="en-GB" sz="1000" b="1" dirty="0"/>
                <a:t>Eu </a:t>
              </a:r>
              <a:r>
                <a:rPr lang="en-GB" sz="1000" b="1" dirty="0" err="1"/>
                <a:t>posso</a:t>
              </a:r>
              <a:r>
                <a:rPr lang="en-GB" sz="1000" b="1" dirty="0"/>
                <a:t> explorer e </a:t>
              </a:r>
              <a:r>
                <a:rPr lang="en-GB" sz="1000" b="1" dirty="0" err="1"/>
                <a:t>pedir</a:t>
              </a:r>
              <a:r>
                <a:rPr lang="en-GB" sz="1000" b="1" dirty="0"/>
                <a:t> </a:t>
              </a:r>
              <a:r>
                <a:rPr lang="en-GB" sz="1000" b="1" dirty="0" err="1"/>
                <a:t>ajudar</a:t>
              </a:r>
              <a:r>
                <a:rPr lang="en-GB" sz="1000" b="1" dirty="0"/>
                <a:t> </a:t>
              </a:r>
            </a:p>
            <a:p>
              <a:pPr algn="ctr">
                <a:spcAft>
                  <a:spcPts val="600"/>
                </a:spcAft>
              </a:pPr>
              <a:r>
                <a:rPr lang="en-GB" sz="1000" b="1" dirty="0" err="1"/>
                <a:t>Posso</a:t>
              </a:r>
              <a:r>
                <a:rPr lang="en-GB" sz="1000" b="1" dirty="0"/>
                <a:t> </a:t>
              </a:r>
              <a:r>
                <a:rPr lang="en-GB" sz="1000" b="1" dirty="0" err="1"/>
                <a:t>confiar</a:t>
              </a:r>
              <a:r>
                <a:rPr lang="en-GB" sz="1000" b="1" dirty="0"/>
                <a:t> </a:t>
              </a:r>
              <a:r>
                <a:rPr lang="en-GB" sz="1000" b="1" dirty="0" err="1"/>
                <a:t>nos</a:t>
              </a:r>
              <a:r>
                <a:rPr lang="en-GB" sz="1000" b="1" dirty="0"/>
                <a:t> outros 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5715000" y="1885103"/>
              <a:ext cx="1845605" cy="1210429"/>
            </a:xfrm>
            <a:prstGeom prst="roundRect">
              <a:avLst/>
            </a:prstGeom>
            <a:noFill/>
            <a:ln w="19050" cmpd="sng">
              <a:solidFill>
                <a:srgbClr val="007DBA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ctr"/>
            <a:lstStyle/>
            <a:p>
              <a:pPr algn="ctr">
                <a:spcAft>
                  <a:spcPts val="600"/>
                </a:spcAft>
              </a:pPr>
              <a:r>
                <a:rPr lang="en-GB" sz="1000" b="1" dirty="0">
                  <a:solidFill>
                    <a:srgbClr val="007DBA"/>
                  </a:solidFill>
                </a:rPr>
                <a:t>O que é que a </a:t>
              </a:r>
              <a:r>
                <a:rPr lang="en-GB" sz="1000" b="1" dirty="0" err="1">
                  <a:solidFill>
                    <a:srgbClr val="007DBA"/>
                  </a:solidFill>
                </a:rPr>
                <a:t>criança</a:t>
              </a:r>
              <a:r>
                <a:rPr lang="en-GB" sz="1000" b="1" dirty="0">
                  <a:solidFill>
                    <a:srgbClr val="007DBA"/>
                  </a:solidFill>
                </a:rPr>
                <a:t> </a:t>
              </a:r>
              <a:r>
                <a:rPr lang="en-GB" sz="1000" b="1" dirty="0" err="1">
                  <a:solidFill>
                    <a:srgbClr val="007DBA"/>
                  </a:solidFill>
                </a:rPr>
                <a:t>espera</a:t>
              </a:r>
              <a:r>
                <a:rPr lang="en-GB" sz="1000" b="1" dirty="0">
                  <a:solidFill>
                    <a:srgbClr val="007DBA"/>
                  </a:solidFill>
                </a:rPr>
                <a:t> dos </a:t>
              </a:r>
              <a:r>
                <a:rPr lang="en-GB" sz="1000" b="1" dirty="0" err="1">
                  <a:solidFill>
                    <a:srgbClr val="007DBA"/>
                  </a:solidFill>
                </a:rPr>
                <a:t>adultos</a:t>
              </a:r>
              <a:r>
                <a:rPr lang="en-GB" sz="1000" b="1" dirty="0">
                  <a:solidFill>
                    <a:srgbClr val="007DBA"/>
                  </a:solidFill>
                </a:rPr>
                <a:t>?</a:t>
              </a:r>
            </a:p>
            <a:p>
              <a:pPr algn="ctr">
                <a:spcAft>
                  <a:spcPts val="600"/>
                </a:spcAft>
              </a:pPr>
              <a:r>
                <a:rPr lang="en-GB" sz="1000" b="1" dirty="0">
                  <a:solidFill>
                    <a:srgbClr val="007DBA"/>
                  </a:solidFill>
                </a:rPr>
                <a:t>Como </a:t>
              </a:r>
              <a:r>
                <a:rPr lang="en-GB" sz="1000" b="1" dirty="0" err="1">
                  <a:solidFill>
                    <a:srgbClr val="007DBA"/>
                  </a:solidFill>
                </a:rPr>
                <a:t>posso</a:t>
              </a:r>
              <a:r>
                <a:rPr lang="en-GB" sz="1000" b="1" dirty="0">
                  <a:solidFill>
                    <a:srgbClr val="007DBA"/>
                  </a:solidFill>
                </a:rPr>
                <a:t> </a:t>
              </a:r>
              <a:r>
                <a:rPr lang="en-GB" sz="1000" b="1" dirty="0" err="1">
                  <a:solidFill>
                    <a:srgbClr val="007DBA"/>
                  </a:solidFill>
                </a:rPr>
                <a:t>mostrar</a:t>
              </a:r>
              <a:r>
                <a:rPr lang="en-GB" sz="1000" b="1" dirty="0">
                  <a:solidFill>
                    <a:srgbClr val="007DBA"/>
                  </a:solidFill>
                </a:rPr>
                <a:t> a </a:t>
              </a:r>
              <a:r>
                <a:rPr lang="en-GB" sz="1000" b="1" dirty="0" err="1">
                  <a:solidFill>
                    <a:srgbClr val="007DBA"/>
                  </a:solidFill>
                </a:rPr>
                <a:t>esta</a:t>
              </a:r>
              <a:r>
                <a:rPr lang="en-GB" sz="1000" b="1" dirty="0">
                  <a:solidFill>
                    <a:srgbClr val="007DBA"/>
                  </a:solidFill>
                </a:rPr>
                <a:t> </a:t>
              </a:r>
              <a:r>
                <a:rPr lang="en-GB" sz="1000" b="1" dirty="0" err="1">
                  <a:solidFill>
                    <a:srgbClr val="007DBA"/>
                  </a:solidFill>
                </a:rPr>
                <a:t>criança</a:t>
              </a:r>
              <a:r>
                <a:rPr lang="en-GB" sz="1000" b="1" dirty="0">
                  <a:solidFill>
                    <a:srgbClr val="007DBA"/>
                  </a:solidFill>
                </a:rPr>
                <a:t> que </a:t>
              </a:r>
              <a:r>
                <a:rPr lang="en-GB" sz="1000" b="1" dirty="0" err="1">
                  <a:solidFill>
                    <a:srgbClr val="007DBA"/>
                  </a:solidFill>
                </a:rPr>
                <a:t>não</a:t>
              </a:r>
              <a:r>
                <a:rPr lang="en-GB" sz="1000" b="1" dirty="0">
                  <a:solidFill>
                    <a:srgbClr val="007DBA"/>
                  </a:solidFill>
                </a:rPr>
                <a:t> a </a:t>
              </a:r>
              <a:r>
                <a:rPr lang="en-GB" sz="1000" b="1" dirty="0" err="1">
                  <a:solidFill>
                    <a:srgbClr val="007DBA"/>
                  </a:solidFill>
                </a:rPr>
                <a:t>irei</a:t>
              </a:r>
              <a:r>
                <a:rPr lang="en-GB" sz="1000" b="1" dirty="0">
                  <a:solidFill>
                    <a:srgbClr val="007DBA"/>
                  </a:solidFill>
                </a:rPr>
                <a:t> </a:t>
              </a:r>
              <a:r>
                <a:rPr lang="en-GB" sz="1000" b="1" dirty="0" err="1">
                  <a:solidFill>
                    <a:srgbClr val="007DBA"/>
                  </a:solidFill>
                </a:rPr>
                <a:t>desapontar</a:t>
              </a:r>
              <a:r>
                <a:rPr lang="en-GB" sz="1000" b="1" dirty="0">
                  <a:solidFill>
                    <a:srgbClr val="007DBA"/>
                  </a:solidFill>
                </a:rPr>
                <a:t>? 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3803454" y="3168287"/>
              <a:ext cx="1620602" cy="1128312"/>
            </a:xfrm>
            <a:prstGeom prst="roundRect">
              <a:avLst/>
            </a:prstGeom>
            <a:noFill/>
            <a:ln w="19050" cmpd="sng">
              <a:solidFill>
                <a:srgbClr val="007DBA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ctr"/>
            <a:lstStyle/>
            <a:p>
              <a:pPr algn="ctr">
                <a:spcAft>
                  <a:spcPts val="600"/>
                </a:spcAft>
              </a:pPr>
              <a:r>
                <a:rPr lang="en-GB" sz="1000" b="1" dirty="0" err="1">
                  <a:solidFill>
                    <a:srgbClr val="007DBA"/>
                  </a:solidFill>
                </a:rPr>
                <a:t>Alerta</a:t>
              </a:r>
              <a:r>
                <a:rPr lang="en-GB" sz="1000" b="1" dirty="0">
                  <a:solidFill>
                    <a:srgbClr val="007DBA"/>
                  </a:solidFill>
                </a:rPr>
                <a:t> para as </a:t>
              </a:r>
              <a:r>
                <a:rPr lang="en-GB" sz="1000" b="1" dirty="0" err="1">
                  <a:solidFill>
                    <a:srgbClr val="007DBA"/>
                  </a:solidFill>
                </a:rPr>
                <a:t>necessidades</a:t>
              </a:r>
              <a:r>
                <a:rPr lang="en-GB" sz="1000" b="1" dirty="0">
                  <a:solidFill>
                    <a:srgbClr val="007DBA"/>
                  </a:solidFill>
                </a:rPr>
                <a:t>/ </a:t>
              </a:r>
              <a:r>
                <a:rPr lang="en-GB" sz="1000" b="1" dirty="0" err="1">
                  <a:solidFill>
                    <a:srgbClr val="007DBA"/>
                  </a:solidFill>
                </a:rPr>
                <a:t>sinais</a:t>
              </a:r>
              <a:r>
                <a:rPr lang="en-GB" sz="1000" b="1" dirty="0">
                  <a:solidFill>
                    <a:srgbClr val="007DBA"/>
                  </a:solidFill>
                </a:rPr>
                <a:t> da </a:t>
              </a:r>
              <a:r>
                <a:rPr lang="en-GB" sz="1000" b="1" dirty="0" err="1">
                  <a:solidFill>
                    <a:srgbClr val="007DBA"/>
                  </a:solidFill>
                </a:rPr>
                <a:t>criança</a:t>
              </a:r>
              <a:r>
                <a:rPr lang="en-GB" sz="1000" b="1" dirty="0">
                  <a:solidFill>
                    <a:srgbClr val="007DBA"/>
                  </a:solidFill>
                </a:rPr>
                <a:t> </a:t>
              </a:r>
            </a:p>
            <a:p>
              <a:pPr algn="ctr">
                <a:spcAft>
                  <a:spcPts val="600"/>
                </a:spcAft>
              </a:pPr>
              <a:r>
                <a:rPr lang="en-GB" sz="1000" b="1" dirty="0" err="1">
                  <a:solidFill>
                    <a:srgbClr val="007DBA"/>
                  </a:solidFill>
                </a:rPr>
                <a:t>Mensagens</a:t>
              </a:r>
              <a:r>
                <a:rPr lang="en-GB" sz="1000" b="1" dirty="0">
                  <a:solidFill>
                    <a:srgbClr val="007DBA"/>
                  </a:solidFill>
                </a:rPr>
                <a:t> </a:t>
              </a:r>
              <a:r>
                <a:rPr lang="en-GB" sz="1000" b="1" dirty="0" err="1">
                  <a:solidFill>
                    <a:srgbClr val="007DBA"/>
                  </a:solidFill>
                </a:rPr>
                <a:t>verbais</a:t>
              </a:r>
              <a:r>
                <a:rPr lang="en-GB" sz="1000" b="1" dirty="0">
                  <a:solidFill>
                    <a:srgbClr val="007DBA"/>
                  </a:solidFill>
                </a:rPr>
                <a:t> e </a:t>
              </a:r>
              <a:r>
                <a:rPr lang="en-GB" sz="1000" b="1" dirty="0" err="1">
                  <a:solidFill>
                    <a:srgbClr val="007DBA"/>
                  </a:solidFill>
                </a:rPr>
                <a:t>não</a:t>
              </a:r>
              <a:r>
                <a:rPr lang="en-GB" sz="1000" b="1" dirty="0">
                  <a:solidFill>
                    <a:srgbClr val="007DBA"/>
                  </a:solidFill>
                </a:rPr>
                <a:t> </a:t>
              </a:r>
              <a:r>
                <a:rPr lang="en-GB" sz="1000" b="1" dirty="0" err="1">
                  <a:solidFill>
                    <a:srgbClr val="007DBA"/>
                  </a:solidFill>
                </a:rPr>
                <a:t>verbais</a:t>
              </a:r>
              <a:r>
                <a:rPr lang="en-GB" sz="1000" b="1" dirty="0">
                  <a:solidFill>
                    <a:srgbClr val="007DBA"/>
                  </a:solidFill>
                </a:rPr>
                <a:t> de </a:t>
              </a:r>
              <a:r>
                <a:rPr lang="en-GB" sz="1000" b="1" dirty="0" err="1">
                  <a:solidFill>
                    <a:srgbClr val="007DBA"/>
                  </a:solidFill>
                </a:rPr>
                <a:t>disponibilidade</a:t>
              </a:r>
              <a:endParaRPr lang="en-GB" sz="1000" b="1" dirty="0">
                <a:solidFill>
                  <a:srgbClr val="007DBA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455333" y="1829658"/>
              <a:ext cx="227003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 err="1"/>
                <a:t>Ajudar</a:t>
              </a:r>
              <a:r>
                <a:rPr lang="en-GB" sz="2400" b="1" dirty="0"/>
                <a:t> a </a:t>
              </a:r>
              <a:r>
                <a:rPr lang="en-GB" sz="2400" b="1" dirty="0" err="1"/>
                <a:t>criança</a:t>
              </a:r>
              <a:r>
                <a:rPr lang="en-GB" sz="2400" b="1" dirty="0"/>
                <a:t> a </a:t>
              </a:r>
              <a:r>
                <a:rPr lang="en-GB" sz="2400" b="1" dirty="0" err="1"/>
                <a:t>confiar</a:t>
              </a:r>
              <a:endParaRPr lang="en-GB" sz="24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733052" y="1126464"/>
              <a:ext cx="141825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 err="1"/>
                <a:t>Pensamentos</a:t>
              </a:r>
              <a:r>
                <a:rPr lang="en-GB" sz="1400" b="1" dirty="0"/>
                <a:t> e </a:t>
              </a:r>
              <a:r>
                <a:rPr lang="en-GB" sz="1400" b="1" dirty="0" err="1"/>
                <a:t>sentimentos</a:t>
              </a:r>
              <a:r>
                <a:rPr lang="en-GB" sz="1400" b="1" dirty="0"/>
                <a:t> da </a:t>
              </a:r>
              <a:r>
                <a:rPr lang="en-GB" sz="1400" b="1" dirty="0" err="1"/>
                <a:t>criança</a:t>
              </a:r>
              <a:r>
                <a:rPr lang="en-GB" sz="1400" b="1" dirty="0"/>
                <a:t> 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203919" y="3755426"/>
              <a:ext cx="15995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400" b="1" dirty="0" err="1"/>
                <a:t>Comportamento</a:t>
              </a:r>
              <a:r>
                <a:rPr lang="en-GB" sz="1400" b="1" dirty="0"/>
                <a:t> do </a:t>
              </a:r>
              <a:r>
                <a:rPr lang="en-GB" sz="1400" b="1" dirty="0" err="1"/>
                <a:t>cuidador</a:t>
              </a:r>
              <a:endParaRPr lang="en-GB" sz="14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142351" y="1146439"/>
              <a:ext cx="141825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400" b="1" dirty="0" err="1"/>
                <a:t>Pensamentos</a:t>
              </a:r>
              <a:r>
                <a:rPr lang="en-GB" sz="1400" b="1" dirty="0"/>
                <a:t> e </a:t>
              </a:r>
              <a:r>
                <a:rPr lang="en-GB" sz="1400" b="1" dirty="0" err="1"/>
                <a:t>sentimentos</a:t>
              </a:r>
              <a:r>
                <a:rPr lang="en-GB" sz="1400" b="1" dirty="0"/>
                <a:t> do </a:t>
              </a:r>
              <a:r>
                <a:rPr lang="en-GB" sz="1400" b="1" dirty="0" err="1"/>
                <a:t>cuidador</a:t>
              </a:r>
              <a:endParaRPr lang="en-GB" sz="1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506075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39588"/>
          </a:xfrm>
        </p:spPr>
        <p:txBody>
          <a:bodyPr/>
          <a:lstStyle/>
          <a:p>
            <a:r>
              <a:rPr lang="en-GB" dirty="0" err="1"/>
              <a:t>Sensibilidade</a:t>
            </a:r>
            <a:endParaRPr lang="en-GB" dirty="0"/>
          </a:p>
        </p:txBody>
      </p: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15FB1205-58E6-411C-B6DC-93BFFFBAB885}"/>
              </a:ext>
            </a:extLst>
          </p:cNvPr>
          <p:cNvGrpSpPr/>
          <p:nvPr/>
        </p:nvGrpSpPr>
        <p:grpSpPr>
          <a:xfrm>
            <a:off x="1329556" y="938265"/>
            <a:ext cx="6383449" cy="3358334"/>
            <a:chOff x="1329556" y="938265"/>
            <a:chExt cx="6383449" cy="3358334"/>
          </a:xfrm>
        </p:grpSpPr>
        <p:pic>
          <p:nvPicPr>
            <p:cNvPr id="4" name="Content Placeholder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9092" y="1106488"/>
              <a:ext cx="3465508" cy="2701276"/>
            </a:xfrm>
            <a:prstGeom prst="rect">
              <a:avLst/>
            </a:prstGeom>
          </p:spPr>
        </p:pic>
        <p:sp>
          <p:nvSpPr>
            <p:cNvPr id="5" name="Rounded Rectangle 4"/>
            <p:cNvSpPr/>
            <p:nvPr/>
          </p:nvSpPr>
          <p:spPr>
            <a:xfrm>
              <a:off x="3935081" y="938265"/>
              <a:ext cx="1313531" cy="657039"/>
            </a:xfrm>
            <a:prstGeom prst="roundRect">
              <a:avLst/>
            </a:prstGeom>
            <a:solidFill>
              <a:srgbClr val="007DBA"/>
            </a:solidFill>
            <a:ln w="12700" cmpd="sng">
              <a:solidFill>
                <a:srgbClr val="297EC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ctr"/>
            <a:lstStyle/>
            <a:p>
              <a:pPr algn="ctr"/>
              <a:r>
                <a:rPr lang="en-GB" sz="1000" b="1" dirty="0" err="1"/>
                <a:t>Necessidades</a:t>
              </a:r>
              <a:r>
                <a:rPr lang="en-GB" sz="1000" b="1" dirty="0"/>
                <a:t> e </a:t>
              </a:r>
              <a:r>
                <a:rPr lang="en-GB" sz="1000" b="1" dirty="0" err="1"/>
                <a:t>comportamentos</a:t>
              </a:r>
              <a:r>
                <a:rPr lang="en-GB" sz="1000" b="1" dirty="0"/>
                <a:t> da </a:t>
              </a:r>
              <a:r>
                <a:rPr lang="en-GB" sz="1000" b="1" dirty="0" err="1"/>
                <a:t>criança</a:t>
              </a:r>
              <a:r>
                <a:rPr lang="en-GB" sz="1000" b="1" dirty="0"/>
                <a:t> </a:t>
              </a: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1329556" y="1885103"/>
              <a:ext cx="1927092" cy="1210429"/>
            </a:xfrm>
            <a:prstGeom prst="roundRect">
              <a:avLst/>
            </a:prstGeom>
            <a:solidFill>
              <a:srgbClr val="007DBA"/>
            </a:solidFill>
            <a:ln w="12700" cmpd="sng">
              <a:solidFill>
                <a:srgbClr val="297EC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ctr"/>
            <a:lstStyle/>
            <a:p>
              <a:pPr algn="ctr">
                <a:spcAft>
                  <a:spcPts val="600"/>
                </a:spcAft>
              </a:pPr>
              <a:r>
                <a:rPr lang="pt-PT" sz="1000" b="1" dirty="0"/>
                <a:t>Os meus sentimentos e emoções fazem sentido e podem ser geridos</a:t>
              </a:r>
              <a:endParaRPr lang="en-GB" sz="1000" b="1" dirty="0"/>
            </a:p>
            <a:p>
              <a:pPr algn="ctr"/>
              <a:r>
                <a:rPr lang="pt-PT" sz="1000" b="1" dirty="0"/>
                <a:t>As outras pessoas também têm pensamentos e sentimentos</a:t>
              </a:r>
              <a:endParaRPr lang="en-GB" sz="1000" b="1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5867400" y="1885103"/>
              <a:ext cx="1845605" cy="1210429"/>
            </a:xfrm>
            <a:prstGeom prst="roundRect">
              <a:avLst/>
            </a:prstGeom>
            <a:noFill/>
            <a:ln w="19050" cmpd="sng">
              <a:solidFill>
                <a:srgbClr val="007DBA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ctr"/>
            <a:lstStyle/>
            <a:p>
              <a:pPr algn="ctr">
                <a:spcAft>
                  <a:spcPts val="600"/>
                </a:spcAft>
              </a:pPr>
              <a:r>
                <a:rPr lang="en-GB" sz="1050" b="1" dirty="0">
                  <a:solidFill>
                    <a:srgbClr val="007DBA"/>
                  </a:solidFill>
                </a:rPr>
                <a:t>O que </a:t>
              </a:r>
              <a:r>
                <a:rPr lang="en-GB" sz="1050" b="1" dirty="0" err="1">
                  <a:solidFill>
                    <a:srgbClr val="007DBA"/>
                  </a:solidFill>
                </a:rPr>
                <a:t>poderá</a:t>
              </a:r>
              <a:r>
                <a:rPr lang="en-GB" sz="1050" b="1" dirty="0">
                  <a:solidFill>
                    <a:srgbClr val="007DBA"/>
                  </a:solidFill>
                </a:rPr>
                <a:t> </a:t>
              </a:r>
              <a:r>
                <a:rPr lang="en-GB" sz="1050" b="1" dirty="0" err="1">
                  <a:solidFill>
                    <a:srgbClr val="007DBA"/>
                  </a:solidFill>
                </a:rPr>
                <a:t>esta</a:t>
              </a:r>
              <a:r>
                <a:rPr lang="en-GB" sz="1050" b="1" dirty="0">
                  <a:solidFill>
                    <a:srgbClr val="007DBA"/>
                  </a:solidFill>
                </a:rPr>
                <a:t> </a:t>
              </a:r>
              <a:r>
                <a:rPr lang="en-GB" sz="1050" b="1" dirty="0" err="1">
                  <a:solidFill>
                    <a:srgbClr val="007DBA"/>
                  </a:solidFill>
                </a:rPr>
                <a:t>criança</a:t>
              </a:r>
              <a:r>
                <a:rPr lang="en-GB" sz="1050" b="1" dirty="0">
                  <a:solidFill>
                    <a:srgbClr val="007DBA"/>
                  </a:solidFill>
                </a:rPr>
                <a:t> </a:t>
              </a:r>
              <a:r>
                <a:rPr lang="en-GB" sz="1050" b="1" dirty="0" err="1">
                  <a:solidFill>
                    <a:srgbClr val="007DBA"/>
                  </a:solidFill>
                </a:rPr>
                <a:t>estar</a:t>
              </a:r>
              <a:r>
                <a:rPr lang="en-GB" sz="1050" b="1" dirty="0">
                  <a:solidFill>
                    <a:srgbClr val="007DBA"/>
                  </a:solidFill>
                </a:rPr>
                <a:t> a </a:t>
              </a:r>
              <a:r>
                <a:rPr lang="en-GB" sz="1050" b="1" dirty="0" err="1">
                  <a:solidFill>
                    <a:srgbClr val="007DBA"/>
                  </a:solidFill>
                </a:rPr>
                <a:t>pensar</a:t>
              </a:r>
              <a:r>
                <a:rPr lang="en-GB" sz="1050" b="1" dirty="0">
                  <a:solidFill>
                    <a:srgbClr val="007DBA"/>
                  </a:solidFill>
                </a:rPr>
                <a:t> e a </a:t>
              </a:r>
              <a:r>
                <a:rPr lang="en-GB" sz="1050" b="1" dirty="0" err="1">
                  <a:solidFill>
                    <a:srgbClr val="007DBA"/>
                  </a:solidFill>
                </a:rPr>
                <a:t>sentir</a:t>
              </a:r>
              <a:r>
                <a:rPr lang="en-GB" sz="1050" b="1" dirty="0">
                  <a:solidFill>
                    <a:srgbClr val="007DBA"/>
                  </a:solidFill>
                </a:rPr>
                <a:t>?</a:t>
              </a:r>
            </a:p>
            <a:p>
              <a:pPr algn="ctr"/>
              <a:r>
                <a:rPr lang="en-GB" sz="1050" b="1" dirty="0">
                  <a:solidFill>
                    <a:srgbClr val="007DBA"/>
                  </a:solidFill>
                </a:rPr>
                <a:t>Como é que </a:t>
              </a:r>
              <a:r>
                <a:rPr lang="en-GB" sz="1050" b="1" dirty="0" err="1">
                  <a:solidFill>
                    <a:srgbClr val="007DBA"/>
                  </a:solidFill>
                </a:rPr>
                <a:t>esta</a:t>
              </a:r>
              <a:r>
                <a:rPr lang="en-GB" sz="1050" b="1" dirty="0">
                  <a:solidFill>
                    <a:srgbClr val="007DBA"/>
                  </a:solidFill>
                </a:rPr>
                <a:t> </a:t>
              </a:r>
              <a:r>
                <a:rPr lang="en-GB" sz="1050" b="1" dirty="0" err="1">
                  <a:solidFill>
                    <a:srgbClr val="007DBA"/>
                  </a:solidFill>
                </a:rPr>
                <a:t>criança</a:t>
              </a:r>
              <a:r>
                <a:rPr lang="en-GB" sz="1050" b="1" dirty="0">
                  <a:solidFill>
                    <a:srgbClr val="007DBA"/>
                  </a:solidFill>
                </a:rPr>
                <a:t> me </a:t>
              </a:r>
              <a:r>
                <a:rPr lang="en-GB" sz="1050" b="1" dirty="0" err="1">
                  <a:solidFill>
                    <a:srgbClr val="007DBA"/>
                  </a:solidFill>
                </a:rPr>
                <a:t>faz</a:t>
              </a:r>
              <a:r>
                <a:rPr lang="en-GB" sz="1050" b="1" dirty="0">
                  <a:solidFill>
                    <a:srgbClr val="007DBA"/>
                  </a:solidFill>
                </a:rPr>
                <a:t> </a:t>
              </a:r>
              <a:r>
                <a:rPr lang="en-GB" sz="1050" b="1" dirty="0" err="1">
                  <a:solidFill>
                    <a:srgbClr val="007DBA"/>
                  </a:solidFill>
                </a:rPr>
                <a:t>sentir</a:t>
              </a:r>
              <a:r>
                <a:rPr lang="en-GB" sz="1050" b="1" dirty="0">
                  <a:solidFill>
                    <a:srgbClr val="007DBA"/>
                  </a:solidFill>
                </a:rPr>
                <a:t>?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3781545" y="3168287"/>
              <a:ext cx="1620602" cy="1128312"/>
            </a:xfrm>
            <a:prstGeom prst="roundRect">
              <a:avLst/>
            </a:prstGeom>
            <a:noFill/>
            <a:ln w="19050" cmpd="sng">
              <a:solidFill>
                <a:srgbClr val="007DBA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ctr"/>
            <a:lstStyle/>
            <a:p>
              <a:pPr algn="ctr"/>
              <a:r>
                <a:rPr lang="pt-PT" sz="1050" b="1" dirty="0">
                  <a:solidFill>
                    <a:srgbClr val="007DBA"/>
                  </a:solidFill>
                </a:rPr>
                <a:t>Ajudar a criança a compreender, expressar e gerir as emoções de forma adequada</a:t>
              </a:r>
              <a:endParaRPr lang="en-GB" sz="1050" b="1" dirty="0">
                <a:solidFill>
                  <a:srgbClr val="007DBA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08594" y="1646127"/>
              <a:ext cx="25665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 err="1"/>
                <a:t>Ajudar</a:t>
              </a:r>
              <a:r>
                <a:rPr lang="en-GB" sz="2400" b="1" dirty="0"/>
                <a:t> a </a:t>
              </a:r>
              <a:r>
                <a:rPr lang="en-GB" sz="2400" b="1" dirty="0" err="1"/>
                <a:t>criança</a:t>
              </a:r>
              <a:r>
                <a:rPr lang="en-GB" sz="2400" b="1" dirty="0"/>
                <a:t> a </a:t>
              </a:r>
              <a:r>
                <a:rPr lang="en-GB" sz="2400" b="1" dirty="0" err="1"/>
                <a:t>gerir</a:t>
              </a:r>
              <a:r>
                <a:rPr lang="en-GB" sz="2400" b="1" dirty="0"/>
                <a:t> </a:t>
              </a:r>
              <a:r>
                <a:rPr lang="en-GB" sz="2400" b="1" dirty="0" err="1"/>
                <a:t>sentimentos</a:t>
              </a:r>
              <a:r>
                <a:rPr lang="en-GB" sz="2400" b="1" dirty="0"/>
                <a:t> e </a:t>
              </a:r>
              <a:r>
                <a:rPr lang="en-GB" sz="2400" b="1" dirty="0" err="1"/>
                <a:t>emoções</a:t>
              </a:r>
              <a:r>
                <a:rPr lang="en-GB" sz="2400" b="1" dirty="0"/>
                <a:t> </a:t>
              </a:r>
            </a:p>
          </p:txBody>
        </p:sp>
        <p:sp>
          <p:nvSpPr>
            <p:cNvPr id="13" name="TextBox 11">
              <a:extLst>
                <a:ext uri="{FF2B5EF4-FFF2-40B4-BE49-F238E27FC236}">
                  <a16:creationId xmlns:a16="http://schemas.microsoft.com/office/drawing/2014/main" id="{AFDB32A1-4B83-468E-806D-423E8821AE17}"/>
                </a:ext>
              </a:extLst>
            </p:cNvPr>
            <p:cNvSpPr txBox="1"/>
            <p:nvPr/>
          </p:nvSpPr>
          <p:spPr>
            <a:xfrm>
              <a:off x="6241960" y="1146439"/>
              <a:ext cx="141825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400" b="1" dirty="0" err="1"/>
                <a:t>Pensamentos</a:t>
              </a:r>
              <a:r>
                <a:rPr lang="en-GB" sz="1400" b="1" dirty="0"/>
                <a:t> e </a:t>
              </a:r>
              <a:r>
                <a:rPr lang="en-GB" sz="1400" b="1" dirty="0" err="1"/>
                <a:t>sentimentos</a:t>
              </a:r>
              <a:r>
                <a:rPr lang="en-GB" sz="1400" b="1" dirty="0"/>
                <a:t> do </a:t>
              </a:r>
              <a:r>
                <a:rPr lang="en-GB" sz="1400" b="1" dirty="0" err="1"/>
                <a:t>cuidador</a:t>
              </a:r>
              <a:endParaRPr lang="en-GB" sz="1400" b="1" dirty="0"/>
            </a:p>
          </p:txBody>
        </p:sp>
        <p:sp>
          <p:nvSpPr>
            <p:cNvPr id="14" name="TextBox 8">
              <a:extLst>
                <a:ext uri="{FF2B5EF4-FFF2-40B4-BE49-F238E27FC236}">
                  <a16:creationId xmlns:a16="http://schemas.microsoft.com/office/drawing/2014/main" id="{88F6A7B7-1BE0-46CE-A5D5-80BA61C57AA9}"/>
                </a:ext>
              </a:extLst>
            </p:cNvPr>
            <p:cNvSpPr txBox="1"/>
            <p:nvPr/>
          </p:nvSpPr>
          <p:spPr>
            <a:xfrm>
              <a:off x="1329556" y="1147286"/>
              <a:ext cx="141825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 err="1"/>
                <a:t>Pensamentos</a:t>
              </a:r>
              <a:r>
                <a:rPr lang="en-GB" sz="1400" b="1" dirty="0"/>
                <a:t> e </a:t>
              </a:r>
              <a:r>
                <a:rPr lang="en-GB" sz="1400" b="1" dirty="0" err="1"/>
                <a:t>sentimentos</a:t>
              </a:r>
              <a:r>
                <a:rPr lang="en-GB" sz="1400" b="1" dirty="0"/>
                <a:t> da </a:t>
              </a:r>
              <a:r>
                <a:rPr lang="en-GB" sz="1400" b="1" dirty="0" err="1"/>
                <a:t>criança</a:t>
              </a:r>
              <a:r>
                <a:rPr lang="en-GB" sz="1400" b="1" dirty="0"/>
                <a:t> </a:t>
              </a:r>
            </a:p>
          </p:txBody>
        </p:sp>
        <p:sp>
          <p:nvSpPr>
            <p:cNvPr id="15" name="TextBox 10">
              <a:extLst>
                <a:ext uri="{FF2B5EF4-FFF2-40B4-BE49-F238E27FC236}">
                  <a16:creationId xmlns:a16="http://schemas.microsoft.com/office/drawing/2014/main" id="{8A64CAD3-A475-4E7F-8DB1-521794582C08}"/>
                </a:ext>
              </a:extLst>
            </p:cNvPr>
            <p:cNvSpPr txBox="1"/>
            <p:nvPr/>
          </p:nvSpPr>
          <p:spPr>
            <a:xfrm>
              <a:off x="2203919" y="3755426"/>
              <a:ext cx="15995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400" b="1" dirty="0" err="1"/>
                <a:t>Comportamento</a:t>
              </a:r>
              <a:r>
                <a:rPr lang="en-GB" sz="1400" b="1" dirty="0"/>
                <a:t> do </a:t>
              </a:r>
              <a:r>
                <a:rPr lang="en-GB" sz="1400" b="1" dirty="0" err="1"/>
                <a:t>cuidador</a:t>
              </a:r>
              <a:endParaRPr lang="en-GB" sz="1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333958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39588"/>
          </a:xfrm>
        </p:spPr>
        <p:txBody>
          <a:bodyPr/>
          <a:lstStyle/>
          <a:p>
            <a:r>
              <a:rPr lang="en-US" dirty="0" err="1"/>
              <a:t>Aceitação</a:t>
            </a:r>
            <a:endParaRPr lang="en-US" dirty="0"/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0084CC12-6BCB-425B-A40D-DA2200D294B5}"/>
              </a:ext>
            </a:extLst>
          </p:cNvPr>
          <p:cNvGrpSpPr/>
          <p:nvPr/>
        </p:nvGrpSpPr>
        <p:grpSpPr>
          <a:xfrm>
            <a:off x="1779355" y="938265"/>
            <a:ext cx="5820940" cy="3358334"/>
            <a:chOff x="1779355" y="938265"/>
            <a:chExt cx="5820940" cy="3358334"/>
          </a:xfrm>
        </p:grpSpPr>
        <p:pic>
          <p:nvPicPr>
            <p:cNvPr id="4" name="Content Placeholder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9092" y="1106488"/>
              <a:ext cx="3465508" cy="2701276"/>
            </a:xfrm>
            <a:prstGeom prst="rect">
              <a:avLst/>
            </a:prstGeom>
          </p:spPr>
        </p:pic>
        <p:sp>
          <p:nvSpPr>
            <p:cNvPr id="5" name="Rounded Rectangle 4"/>
            <p:cNvSpPr/>
            <p:nvPr/>
          </p:nvSpPr>
          <p:spPr>
            <a:xfrm>
              <a:off x="3935081" y="938265"/>
              <a:ext cx="1313531" cy="657039"/>
            </a:xfrm>
            <a:prstGeom prst="roundRect">
              <a:avLst/>
            </a:prstGeom>
            <a:solidFill>
              <a:srgbClr val="007DBA"/>
            </a:solidFill>
            <a:ln w="12700" cmpd="sng">
              <a:solidFill>
                <a:srgbClr val="297EC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ctr"/>
            <a:lstStyle/>
            <a:p>
              <a:pPr algn="ctr"/>
              <a:r>
                <a:rPr lang="en-GB" sz="1000" b="1" dirty="0" err="1"/>
                <a:t>Necessidades</a:t>
              </a:r>
              <a:r>
                <a:rPr lang="en-GB" sz="1000" b="1" dirty="0"/>
                <a:t> e </a:t>
              </a:r>
              <a:r>
                <a:rPr lang="en-GB" sz="1000" b="1" dirty="0" err="1"/>
                <a:t>comportamentos</a:t>
              </a:r>
              <a:r>
                <a:rPr lang="en-GB" sz="1000" b="1" dirty="0"/>
                <a:t> da </a:t>
              </a:r>
              <a:r>
                <a:rPr lang="en-GB" sz="1000" b="1" dirty="0" err="1"/>
                <a:t>criança</a:t>
              </a:r>
              <a:r>
                <a:rPr lang="en-GB" sz="1000" b="1" dirty="0"/>
                <a:t> </a:t>
              </a: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1779355" y="1885103"/>
              <a:ext cx="1477292" cy="1210429"/>
            </a:xfrm>
            <a:prstGeom prst="roundRect">
              <a:avLst/>
            </a:prstGeom>
            <a:solidFill>
              <a:srgbClr val="007DBA"/>
            </a:solidFill>
            <a:ln w="12700" cmpd="sng">
              <a:solidFill>
                <a:srgbClr val="297EC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ctr"/>
            <a:lstStyle/>
            <a:p>
              <a:pPr algn="ctr">
                <a:spcAft>
                  <a:spcPts val="600"/>
                </a:spcAft>
              </a:pPr>
              <a:r>
                <a:rPr lang="en-GB" sz="1000" b="1" dirty="0"/>
                <a:t>Sou </a:t>
              </a:r>
              <a:r>
                <a:rPr lang="en-GB" sz="1000" b="1" dirty="0" err="1"/>
                <a:t>aceite</a:t>
              </a:r>
              <a:r>
                <a:rPr lang="en-GB" sz="1000" b="1" dirty="0"/>
                <a:t> e </a:t>
              </a:r>
              <a:r>
                <a:rPr lang="en-GB" sz="1000" b="1" dirty="0" err="1"/>
                <a:t>valorizado</a:t>
              </a:r>
              <a:r>
                <a:rPr lang="en-GB" sz="1000" b="1" dirty="0"/>
                <a:t> </a:t>
              </a:r>
              <a:r>
                <a:rPr lang="en-GB" sz="1000" b="1" dirty="0" err="1"/>
                <a:t>pelo</a:t>
              </a:r>
              <a:r>
                <a:rPr lang="en-GB" sz="1000" b="1" dirty="0"/>
                <a:t> que sou.</a:t>
              </a:r>
            </a:p>
            <a:p>
              <a:pPr algn="ctr"/>
              <a:r>
                <a:rPr lang="en-GB" sz="1000" b="1" dirty="0" err="1"/>
                <a:t>Não</a:t>
              </a:r>
              <a:r>
                <a:rPr lang="en-GB" sz="1000" b="1" dirty="0"/>
                <a:t> </a:t>
              </a:r>
              <a:r>
                <a:rPr lang="en-GB" sz="1000" b="1" dirty="0" err="1"/>
                <a:t>tenho</a:t>
              </a:r>
              <a:r>
                <a:rPr lang="en-GB" sz="1000" b="1" dirty="0"/>
                <a:t> de ser </a:t>
              </a:r>
              <a:r>
                <a:rPr lang="en-GB" sz="1000" b="1" dirty="0" err="1"/>
                <a:t>perfeito</a:t>
              </a:r>
              <a:r>
                <a:rPr lang="en-GB" sz="1000" b="1" dirty="0"/>
                <a:t>.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5867401" y="1885103"/>
              <a:ext cx="1732894" cy="1210429"/>
            </a:xfrm>
            <a:prstGeom prst="roundRect">
              <a:avLst/>
            </a:prstGeom>
            <a:noFill/>
            <a:ln w="19050" cmpd="sng">
              <a:solidFill>
                <a:srgbClr val="007DBA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ctr"/>
            <a:lstStyle/>
            <a:p>
              <a:pPr algn="ctr">
                <a:spcAft>
                  <a:spcPts val="600"/>
                </a:spcAft>
              </a:pPr>
              <a:r>
                <a:rPr lang="en-GB" sz="1050" b="1" dirty="0" err="1">
                  <a:solidFill>
                    <a:srgbClr val="007DBA"/>
                  </a:solidFill>
                </a:rPr>
                <a:t>Esta</a:t>
              </a:r>
              <a:r>
                <a:rPr lang="en-GB" sz="1050" b="1" dirty="0">
                  <a:solidFill>
                    <a:srgbClr val="007DBA"/>
                  </a:solidFill>
                </a:rPr>
                <a:t> </a:t>
              </a:r>
              <a:r>
                <a:rPr lang="en-GB" sz="1050" b="1" dirty="0" err="1">
                  <a:solidFill>
                    <a:srgbClr val="007DBA"/>
                  </a:solidFill>
                </a:rPr>
                <a:t>criança</a:t>
              </a:r>
              <a:r>
                <a:rPr lang="en-GB" sz="1050" b="1" dirty="0">
                  <a:solidFill>
                    <a:srgbClr val="007DBA"/>
                  </a:solidFill>
                </a:rPr>
                <a:t> </a:t>
              </a:r>
              <a:r>
                <a:rPr lang="en-GB" sz="1050" b="1" dirty="0" err="1">
                  <a:solidFill>
                    <a:srgbClr val="007DBA"/>
                  </a:solidFill>
                </a:rPr>
                <a:t>precisa</a:t>
              </a:r>
              <a:r>
                <a:rPr lang="en-GB" sz="1050" b="1" dirty="0">
                  <a:solidFill>
                    <a:srgbClr val="007DBA"/>
                  </a:solidFill>
                </a:rPr>
                <a:t> que </a:t>
              </a:r>
              <a:r>
                <a:rPr lang="en-GB" sz="1050" b="1" dirty="0" err="1">
                  <a:solidFill>
                    <a:srgbClr val="007DBA"/>
                  </a:solidFill>
                </a:rPr>
                <a:t>eu</a:t>
              </a:r>
              <a:r>
                <a:rPr lang="en-GB" sz="1050" b="1" dirty="0">
                  <a:solidFill>
                    <a:srgbClr val="007DBA"/>
                  </a:solidFill>
                </a:rPr>
                <a:t> a </a:t>
              </a:r>
              <a:r>
                <a:rPr lang="en-GB" sz="1050" b="1" dirty="0" err="1">
                  <a:solidFill>
                    <a:srgbClr val="007DBA"/>
                  </a:solidFill>
                </a:rPr>
                <a:t>valoriza</a:t>
              </a:r>
              <a:r>
                <a:rPr lang="en-GB" sz="1050" b="1" dirty="0">
                  <a:solidFill>
                    <a:srgbClr val="007DBA"/>
                  </a:solidFill>
                </a:rPr>
                <a:t> e </a:t>
              </a:r>
              <a:r>
                <a:rPr lang="en-GB" sz="1050" b="1" dirty="0" err="1">
                  <a:solidFill>
                    <a:srgbClr val="007DBA"/>
                  </a:solidFill>
                </a:rPr>
                <a:t>aceite</a:t>
              </a:r>
              <a:r>
                <a:rPr lang="en-GB" sz="1050" b="1" dirty="0">
                  <a:solidFill>
                    <a:srgbClr val="007DBA"/>
                  </a:solidFill>
                </a:rPr>
                <a:t>.</a:t>
              </a:r>
            </a:p>
            <a:p>
              <a:pPr algn="ctr"/>
              <a:r>
                <a:rPr lang="en-GB" sz="1050" b="1" dirty="0">
                  <a:solidFill>
                    <a:srgbClr val="007DBA"/>
                  </a:solidFill>
                </a:rPr>
                <a:t>Eu </a:t>
              </a:r>
              <a:r>
                <a:rPr lang="en-GB" sz="1050" b="1" dirty="0" err="1">
                  <a:solidFill>
                    <a:srgbClr val="007DBA"/>
                  </a:solidFill>
                </a:rPr>
                <a:t>preciso</a:t>
              </a:r>
              <a:r>
                <a:rPr lang="en-GB" sz="1050" b="1" dirty="0">
                  <a:solidFill>
                    <a:srgbClr val="007DBA"/>
                  </a:solidFill>
                </a:rPr>
                <a:t> de me </a:t>
              </a:r>
              <a:r>
                <a:rPr lang="en-GB" sz="1050" b="1" dirty="0" err="1">
                  <a:solidFill>
                    <a:srgbClr val="007DBA"/>
                  </a:solidFill>
                </a:rPr>
                <a:t>valorizar</a:t>
              </a:r>
              <a:r>
                <a:rPr lang="en-GB" sz="1050" b="1" dirty="0">
                  <a:solidFill>
                    <a:srgbClr val="007DBA"/>
                  </a:solidFill>
                </a:rPr>
                <a:t> e </a:t>
              </a:r>
              <a:r>
                <a:rPr lang="en-GB" sz="1050" b="1" dirty="0" err="1">
                  <a:solidFill>
                    <a:srgbClr val="007DBA"/>
                  </a:solidFill>
                </a:rPr>
                <a:t>aceitar</a:t>
              </a:r>
              <a:r>
                <a:rPr lang="en-GB" sz="1050" b="1" dirty="0">
                  <a:solidFill>
                    <a:srgbClr val="007DBA"/>
                  </a:solidFill>
                </a:rPr>
                <a:t> a </a:t>
              </a:r>
              <a:r>
                <a:rPr lang="en-GB" sz="1050" b="1" dirty="0" err="1">
                  <a:solidFill>
                    <a:srgbClr val="007DBA"/>
                  </a:solidFill>
                </a:rPr>
                <a:t>mim</a:t>
              </a:r>
              <a:r>
                <a:rPr lang="en-GB" sz="1050" b="1" dirty="0">
                  <a:solidFill>
                    <a:srgbClr val="007DBA"/>
                  </a:solidFill>
                </a:rPr>
                <a:t> </a:t>
              </a:r>
              <a:r>
                <a:rPr lang="en-GB" sz="1050" b="1" dirty="0" err="1">
                  <a:solidFill>
                    <a:srgbClr val="007DBA"/>
                  </a:solidFill>
                </a:rPr>
                <a:t>próprio</a:t>
              </a:r>
              <a:r>
                <a:rPr lang="en-GB" sz="1050" b="1" dirty="0">
                  <a:solidFill>
                    <a:srgbClr val="007DBA"/>
                  </a:solidFill>
                </a:rPr>
                <a:t>.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3781545" y="3168287"/>
              <a:ext cx="1620602" cy="1128312"/>
            </a:xfrm>
            <a:prstGeom prst="roundRect">
              <a:avLst/>
            </a:prstGeom>
            <a:noFill/>
            <a:ln w="19050" cmpd="sng">
              <a:solidFill>
                <a:srgbClr val="007DBA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ctr"/>
            <a:lstStyle/>
            <a:p>
              <a:pPr algn="ctr"/>
              <a:r>
                <a:rPr lang="pt-PT" sz="1050" b="1" dirty="0">
                  <a:solidFill>
                    <a:srgbClr val="007DBA"/>
                  </a:solidFill>
                </a:rPr>
                <a:t>Ajudar a criança a sentir-se bem consigo mesma e a lidar com desafios.</a:t>
              </a:r>
              <a:endParaRPr lang="en-GB" sz="1050" b="1" dirty="0">
                <a:solidFill>
                  <a:srgbClr val="007DBA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08594" y="1885950"/>
              <a:ext cx="256650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 err="1"/>
                <a:t>Fortalecer</a:t>
              </a:r>
              <a:r>
                <a:rPr lang="en-GB" sz="2400" b="1" dirty="0"/>
                <a:t> a </a:t>
              </a:r>
              <a:r>
                <a:rPr lang="en-GB" sz="2400" b="1" dirty="0" err="1"/>
                <a:t>autoestima</a:t>
              </a:r>
              <a:r>
                <a:rPr lang="en-GB" sz="2400" b="1" dirty="0"/>
                <a:t> da </a:t>
              </a:r>
              <a:r>
                <a:rPr lang="en-GB" sz="2400" b="1" dirty="0" err="1"/>
                <a:t>criança</a:t>
              </a:r>
              <a:endParaRPr lang="en-GB" sz="24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223456" y="1146439"/>
              <a:ext cx="137683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400" b="1" dirty="0" err="1"/>
                <a:t>Pensamentos</a:t>
              </a:r>
              <a:r>
                <a:rPr lang="en-GB" sz="1400" b="1" dirty="0"/>
                <a:t> e </a:t>
              </a:r>
              <a:r>
                <a:rPr lang="en-GB" sz="1400" b="1" dirty="0" err="1"/>
                <a:t>sentimentos</a:t>
              </a:r>
              <a:r>
                <a:rPr lang="en-GB" sz="1400" b="1" dirty="0"/>
                <a:t> do </a:t>
              </a:r>
              <a:r>
                <a:rPr lang="en-GB" sz="1400" b="1" dirty="0" err="1"/>
                <a:t>cuidador</a:t>
              </a:r>
              <a:endParaRPr lang="en-GB" sz="1400" b="1" dirty="0"/>
            </a:p>
          </p:txBody>
        </p:sp>
        <p:sp>
          <p:nvSpPr>
            <p:cNvPr id="13" name="TextBox 8">
              <a:extLst>
                <a:ext uri="{FF2B5EF4-FFF2-40B4-BE49-F238E27FC236}">
                  <a16:creationId xmlns:a16="http://schemas.microsoft.com/office/drawing/2014/main" id="{1D69872B-ED2B-4F46-8137-1999142CC567}"/>
                </a:ext>
              </a:extLst>
            </p:cNvPr>
            <p:cNvSpPr txBox="1"/>
            <p:nvPr/>
          </p:nvSpPr>
          <p:spPr>
            <a:xfrm>
              <a:off x="1779355" y="1151297"/>
              <a:ext cx="137683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 err="1"/>
                <a:t>Pensamentos</a:t>
              </a:r>
              <a:r>
                <a:rPr lang="en-GB" sz="1400" b="1" dirty="0"/>
                <a:t> e </a:t>
              </a:r>
              <a:r>
                <a:rPr lang="en-GB" sz="1400" b="1" dirty="0" err="1"/>
                <a:t>sentimentos</a:t>
              </a:r>
              <a:r>
                <a:rPr lang="en-GB" sz="1400" b="1" dirty="0"/>
                <a:t> da </a:t>
              </a:r>
              <a:r>
                <a:rPr lang="en-GB" sz="1400" b="1" dirty="0" err="1"/>
                <a:t>criança</a:t>
              </a:r>
              <a:r>
                <a:rPr lang="en-GB" sz="1400" b="1" dirty="0"/>
                <a:t> </a:t>
              </a:r>
            </a:p>
          </p:txBody>
        </p:sp>
        <p:sp>
          <p:nvSpPr>
            <p:cNvPr id="14" name="TextBox 10">
              <a:extLst>
                <a:ext uri="{FF2B5EF4-FFF2-40B4-BE49-F238E27FC236}">
                  <a16:creationId xmlns:a16="http://schemas.microsoft.com/office/drawing/2014/main" id="{9682E4ED-DBED-4327-BC80-48F7E12276FE}"/>
                </a:ext>
              </a:extLst>
            </p:cNvPr>
            <p:cNvSpPr txBox="1"/>
            <p:nvPr/>
          </p:nvSpPr>
          <p:spPr>
            <a:xfrm>
              <a:off x="2203919" y="3730593"/>
              <a:ext cx="15995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400" b="1" dirty="0" err="1"/>
                <a:t>Comportamento</a:t>
              </a:r>
              <a:r>
                <a:rPr lang="en-GB" sz="1400" b="1" dirty="0"/>
                <a:t> do </a:t>
              </a:r>
              <a:r>
                <a:rPr lang="en-GB" sz="1400" b="1" dirty="0" err="1"/>
                <a:t>cuidador</a:t>
              </a:r>
              <a:endParaRPr lang="en-GB" sz="1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371356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39588"/>
          </a:xfrm>
        </p:spPr>
        <p:txBody>
          <a:bodyPr/>
          <a:lstStyle/>
          <a:p>
            <a:r>
              <a:rPr lang="en-US" dirty="0" err="1"/>
              <a:t>Cooperação</a:t>
            </a:r>
            <a:endParaRPr lang="en-US" dirty="0"/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F450A6FB-3126-4012-B395-B21BEC5FC4BC}"/>
              </a:ext>
            </a:extLst>
          </p:cNvPr>
          <p:cNvGrpSpPr/>
          <p:nvPr/>
        </p:nvGrpSpPr>
        <p:grpSpPr>
          <a:xfrm>
            <a:off x="1779355" y="938265"/>
            <a:ext cx="5820940" cy="3358334"/>
            <a:chOff x="1779355" y="938265"/>
            <a:chExt cx="5820940" cy="3358334"/>
          </a:xfrm>
        </p:grpSpPr>
        <p:pic>
          <p:nvPicPr>
            <p:cNvPr id="4" name="Content Placeholder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9092" y="1106488"/>
              <a:ext cx="3465508" cy="2701276"/>
            </a:xfrm>
            <a:prstGeom prst="rect">
              <a:avLst/>
            </a:prstGeom>
          </p:spPr>
        </p:pic>
        <p:sp>
          <p:nvSpPr>
            <p:cNvPr id="5" name="Rounded Rectangle 4"/>
            <p:cNvSpPr/>
            <p:nvPr/>
          </p:nvSpPr>
          <p:spPr>
            <a:xfrm>
              <a:off x="3808004" y="938265"/>
              <a:ext cx="1567685" cy="657039"/>
            </a:xfrm>
            <a:prstGeom prst="roundRect">
              <a:avLst/>
            </a:prstGeom>
            <a:solidFill>
              <a:srgbClr val="007DBA"/>
            </a:solidFill>
            <a:ln w="12700" cmpd="sng">
              <a:solidFill>
                <a:srgbClr val="297EC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ctr"/>
            <a:lstStyle/>
            <a:p>
              <a:pPr algn="ctr"/>
              <a:r>
                <a:rPr lang="en-GB" sz="1000" b="1" dirty="0" err="1"/>
                <a:t>Necessidades</a:t>
              </a:r>
              <a:r>
                <a:rPr lang="en-GB" sz="1000" b="1" dirty="0"/>
                <a:t> e </a:t>
              </a:r>
              <a:r>
                <a:rPr lang="en-GB" sz="1000" b="1" dirty="0" err="1"/>
                <a:t>comportamentos</a:t>
              </a:r>
              <a:r>
                <a:rPr lang="en-GB" sz="1000" b="1" dirty="0"/>
                <a:t> da </a:t>
              </a:r>
              <a:r>
                <a:rPr lang="en-GB" sz="1000" b="1" dirty="0" err="1"/>
                <a:t>criança</a:t>
              </a:r>
              <a:r>
                <a:rPr lang="en-GB" sz="1000" b="1" dirty="0"/>
                <a:t> </a:t>
              </a: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1779355" y="1885103"/>
              <a:ext cx="1477292" cy="1210429"/>
            </a:xfrm>
            <a:prstGeom prst="roundRect">
              <a:avLst/>
            </a:prstGeom>
            <a:solidFill>
              <a:srgbClr val="007DBA"/>
            </a:solidFill>
            <a:ln w="12700" cmpd="sng">
              <a:solidFill>
                <a:srgbClr val="297EC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ctr"/>
            <a:lstStyle/>
            <a:p>
              <a:pPr algn="ctr">
                <a:spcAft>
                  <a:spcPts val="600"/>
                </a:spcAft>
              </a:pPr>
              <a:r>
                <a:rPr lang="en-GB" sz="1050" b="1" dirty="0" err="1"/>
                <a:t>Sinto</a:t>
              </a:r>
              <a:r>
                <a:rPr lang="en-GB" sz="1050" b="1" dirty="0"/>
                <a:t>-me </a:t>
              </a:r>
              <a:r>
                <a:rPr lang="en-GB" sz="1050" b="1" dirty="0" err="1"/>
                <a:t>capaz</a:t>
              </a:r>
              <a:r>
                <a:rPr lang="en-GB" sz="1050" b="1" dirty="0"/>
                <a:t> </a:t>
              </a:r>
            </a:p>
            <a:p>
              <a:pPr algn="ctr">
                <a:spcAft>
                  <a:spcPts val="600"/>
                </a:spcAft>
              </a:pPr>
              <a:r>
                <a:rPr lang="en-GB" sz="1050" b="1" dirty="0" err="1"/>
                <a:t>Posso</a:t>
              </a:r>
              <a:r>
                <a:rPr lang="en-GB" sz="1050" b="1" dirty="0"/>
                <a:t> </a:t>
              </a:r>
              <a:r>
                <a:rPr lang="en-GB" sz="1050" b="1" dirty="0" err="1"/>
                <a:t>escolher</a:t>
              </a:r>
              <a:r>
                <a:rPr lang="en-GB" sz="1050" b="1" dirty="0"/>
                <a:t> e </a:t>
              </a:r>
              <a:r>
                <a:rPr lang="en-GB" sz="1050" b="1" dirty="0" err="1"/>
                <a:t>tomar</a:t>
              </a:r>
              <a:r>
                <a:rPr lang="en-GB" sz="1050" b="1" dirty="0"/>
                <a:t> </a:t>
              </a:r>
              <a:r>
                <a:rPr lang="en-GB" sz="1050" b="1" dirty="0" err="1"/>
                <a:t>decisões</a:t>
              </a:r>
              <a:endParaRPr lang="en-GB" sz="1050" b="1" dirty="0"/>
            </a:p>
            <a:p>
              <a:pPr algn="ctr">
                <a:spcAft>
                  <a:spcPts val="600"/>
                </a:spcAft>
              </a:pPr>
              <a:r>
                <a:rPr lang="en-GB" sz="1050" b="1" dirty="0" err="1"/>
                <a:t>Posso</a:t>
              </a:r>
              <a:r>
                <a:rPr lang="en-GB" sz="1050" b="1" dirty="0"/>
                <a:t> </a:t>
              </a:r>
              <a:r>
                <a:rPr lang="en-GB" sz="1050" b="1" dirty="0" err="1"/>
                <a:t>cooperar</a:t>
              </a:r>
              <a:r>
                <a:rPr lang="en-GB" sz="1050" b="1" dirty="0"/>
                <a:t> com outros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5867401" y="1885103"/>
              <a:ext cx="1732894" cy="1210429"/>
            </a:xfrm>
            <a:prstGeom prst="roundRect">
              <a:avLst/>
            </a:prstGeom>
            <a:noFill/>
            <a:ln w="19050" cmpd="sng">
              <a:solidFill>
                <a:srgbClr val="007DBA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ctr"/>
            <a:lstStyle/>
            <a:p>
              <a:pPr algn="ctr">
                <a:spcAft>
                  <a:spcPts val="600"/>
                </a:spcAft>
              </a:pPr>
              <a:r>
                <a:rPr lang="en-GB" sz="1050" b="1" dirty="0" err="1">
                  <a:solidFill>
                    <a:srgbClr val="007DBA"/>
                  </a:solidFill>
                </a:rPr>
                <a:t>Esta</a:t>
              </a:r>
              <a:r>
                <a:rPr lang="en-GB" sz="1050" b="1" dirty="0">
                  <a:solidFill>
                    <a:srgbClr val="007DBA"/>
                  </a:solidFill>
                </a:rPr>
                <a:t> </a:t>
              </a:r>
              <a:r>
                <a:rPr lang="en-GB" sz="1050" b="1" dirty="0" err="1">
                  <a:solidFill>
                    <a:srgbClr val="007DBA"/>
                  </a:solidFill>
                </a:rPr>
                <a:t>criança</a:t>
              </a:r>
              <a:r>
                <a:rPr lang="en-GB" sz="1050" b="1" dirty="0">
                  <a:solidFill>
                    <a:srgbClr val="007DBA"/>
                  </a:solidFill>
                </a:rPr>
                <a:t> </a:t>
              </a:r>
              <a:r>
                <a:rPr lang="en-GB" sz="1050" b="1" dirty="0" err="1">
                  <a:solidFill>
                    <a:srgbClr val="007DBA"/>
                  </a:solidFill>
                </a:rPr>
                <a:t>precisa</a:t>
              </a:r>
              <a:r>
                <a:rPr lang="en-GB" sz="1050" b="1" dirty="0">
                  <a:solidFill>
                    <a:srgbClr val="007DBA"/>
                  </a:solidFill>
                </a:rPr>
                <a:t> de se </a:t>
              </a:r>
              <a:r>
                <a:rPr lang="en-GB" sz="1050" b="1" dirty="0" err="1">
                  <a:solidFill>
                    <a:srgbClr val="007DBA"/>
                  </a:solidFill>
                </a:rPr>
                <a:t>sentir</a:t>
              </a:r>
              <a:r>
                <a:rPr lang="en-GB" sz="1050" b="1" dirty="0">
                  <a:solidFill>
                    <a:srgbClr val="007DBA"/>
                  </a:solidFill>
                </a:rPr>
                <a:t> </a:t>
              </a:r>
              <a:r>
                <a:rPr lang="en-GB" sz="1050" b="1" dirty="0" err="1">
                  <a:solidFill>
                    <a:srgbClr val="007DBA"/>
                  </a:solidFill>
                </a:rPr>
                <a:t>eficaz</a:t>
              </a:r>
              <a:r>
                <a:rPr lang="en-GB" sz="1050" b="1" dirty="0">
                  <a:solidFill>
                    <a:srgbClr val="007DBA"/>
                  </a:solidFill>
                </a:rPr>
                <a:t> e </a:t>
              </a:r>
              <a:r>
                <a:rPr lang="en-GB" sz="1050" b="1" dirty="0" err="1">
                  <a:solidFill>
                    <a:srgbClr val="007DBA"/>
                  </a:solidFill>
                </a:rPr>
                <a:t>competente</a:t>
              </a:r>
              <a:endParaRPr lang="en-GB" sz="1050" b="1" dirty="0">
                <a:solidFill>
                  <a:srgbClr val="007DBA"/>
                </a:solidFill>
              </a:endParaRPr>
            </a:p>
            <a:p>
              <a:pPr algn="ctr">
                <a:spcAft>
                  <a:spcPts val="600"/>
                </a:spcAft>
              </a:pPr>
              <a:r>
                <a:rPr lang="en-GB" sz="1050" b="1" dirty="0">
                  <a:solidFill>
                    <a:srgbClr val="007DBA"/>
                  </a:solidFill>
                </a:rPr>
                <a:t>Como </a:t>
              </a:r>
              <a:r>
                <a:rPr lang="en-GB" sz="1050" b="1" dirty="0" err="1">
                  <a:solidFill>
                    <a:srgbClr val="007DBA"/>
                  </a:solidFill>
                </a:rPr>
                <a:t>podemos</a:t>
              </a:r>
              <a:r>
                <a:rPr lang="en-GB" sz="1050" b="1" dirty="0">
                  <a:solidFill>
                    <a:srgbClr val="007DBA"/>
                  </a:solidFill>
                </a:rPr>
                <a:t> </a:t>
              </a:r>
              <a:r>
                <a:rPr lang="en-GB" sz="1050" b="1" dirty="0" err="1">
                  <a:solidFill>
                    <a:srgbClr val="007DBA"/>
                  </a:solidFill>
                </a:rPr>
                <a:t>trabalhar</a:t>
              </a:r>
              <a:r>
                <a:rPr lang="en-GB" sz="1050" b="1" dirty="0">
                  <a:solidFill>
                    <a:srgbClr val="007DBA"/>
                  </a:solidFill>
                </a:rPr>
                <a:t> </a:t>
              </a:r>
              <a:r>
                <a:rPr lang="en-GB" sz="1050" b="1" dirty="0" err="1">
                  <a:solidFill>
                    <a:srgbClr val="007DBA"/>
                  </a:solidFill>
                </a:rPr>
                <a:t>juntos</a:t>
              </a:r>
              <a:r>
                <a:rPr lang="en-GB" sz="1050" b="1" dirty="0">
                  <a:solidFill>
                    <a:srgbClr val="007DBA"/>
                  </a:solidFill>
                </a:rPr>
                <a:t>?</a:t>
              </a:r>
              <a:endParaRPr lang="en-GB" sz="1200" b="1" dirty="0">
                <a:solidFill>
                  <a:srgbClr val="007DBA"/>
                </a:solidFill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3781545" y="3168287"/>
              <a:ext cx="1620602" cy="1128312"/>
            </a:xfrm>
            <a:prstGeom prst="roundRect">
              <a:avLst/>
            </a:prstGeom>
            <a:noFill/>
            <a:ln w="19050" cmpd="sng">
              <a:solidFill>
                <a:srgbClr val="007DBA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ctr"/>
            <a:lstStyle/>
            <a:p>
              <a:pPr algn="ctr">
                <a:spcAft>
                  <a:spcPts val="600"/>
                </a:spcAft>
              </a:pPr>
              <a:r>
                <a:rPr lang="en-GB" sz="1050" b="1" dirty="0" err="1">
                  <a:solidFill>
                    <a:srgbClr val="007DBA"/>
                  </a:solidFill>
                </a:rPr>
                <a:t>Promover</a:t>
              </a:r>
              <a:r>
                <a:rPr lang="en-GB" sz="1050" b="1" dirty="0">
                  <a:solidFill>
                    <a:srgbClr val="007DBA"/>
                  </a:solidFill>
                </a:rPr>
                <a:t> a </a:t>
              </a:r>
              <a:r>
                <a:rPr lang="en-GB" sz="1050" b="1" dirty="0" err="1">
                  <a:solidFill>
                    <a:srgbClr val="007DBA"/>
                  </a:solidFill>
                </a:rPr>
                <a:t>competência</a:t>
              </a:r>
              <a:endParaRPr lang="en-GB" sz="1050" b="1" dirty="0">
                <a:solidFill>
                  <a:srgbClr val="007DBA"/>
                </a:solidFill>
              </a:endParaRPr>
            </a:p>
            <a:p>
              <a:pPr algn="ctr">
                <a:spcAft>
                  <a:spcPts val="600"/>
                </a:spcAft>
              </a:pPr>
              <a:r>
                <a:rPr lang="en-GB" sz="1050" b="1" dirty="0" err="1">
                  <a:solidFill>
                    <a:srgbClr val="007DBA"/>
                  </a:solidFill>
                </a:rPr>
                <a:t>Oferecer</a:t>
              </a:r>
              <a:r>
                <a:rPr lang="en-GB" sz="1050" b="1" dirty="0">
                  <a:solidFill>
                    <a:srgbClr val="007DBA"/>
                  </a:solidFill>
                </a:rPr>
                <a:t> </a:t>
              </a:r>
              <a:r>
                <a:rPr lang="en-GB" sz="1050" b="1" dirty="0" err="1">
                  <a:solidFill>
                    <a:srgbClr val="007DBA"/>
                  </a:solidFill>
                </a:rPr>
                <a:t>escolhas</a:t>
              </a:r>
              <a:r>
                <a:rPr lang="en-GB" sz="1050" b="1" dirty="0">
                  <a:solidFill>
                    <a:srgbClr val="007DBA"/>
                  </a:solidFill>
                </a:rPr>
                <a:t> </a:t>
              </a:r>
            </a:p>
            <a:p>
              <a:pPr algn="ctr">
                <a:spcAft>
                  <a:spcPts val="600"/>
                </a:spcAft>
              </a:pPr>
              <a:r>
                <a:rPr lang="pt-PT" sz="1050" b="1" dirty="0">
                  <a:solidFill>
                    <a:srgbClr val="007DBA"/>
                  </a:solidFill>
                </a:rPr>
                <a:t>Negociar dentro de limites bem definidos</a:t>
              </a:r>
              <a:endParaRPr lang="en-GB" sz="1050" b="1" dirty="0">
                <a:solidFill>
                  <a:srgbClr val="007DBA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08594" y="1846266"/>
              <a:ext cx="256650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 err="1"/>
                <a:t>Ajudar</a:t>
              </a:r>
              <a:r>
                <a:rPr lang="en-GB" sz="2400" b="1" dirty="0"/>
                <a:t> a </a:t>
              </a:r>
              <a:r>
                <a:rPr lang="en-GB" sz="2400" b="1" dirty="0" err="1"/>
                <a:t>criança</a:t>
              </a:r>
              <a:r>
                <a:rPr lang="en-GB" sz="2400" b="1" dirty="0"/>
                <a:t> a </a:t>
              </a:r>
              <a:r>
                <a:rPr lang="en-GB" sz="2400" b="1" dirty="0" err="1"/>
                <a:t>sentir</a:t>
              </a:r>
              <a:r>
                <a:rPr lang="en-GB" sz="2400" b="1" dirty="0"/>
                <a:t>-se </a:t>
              </a:r>
              <a:r>
                <a:rPr lang="en-GB" sz="2400" b="1" dirty="0" err="1"/>
                <a:t>capaz</a:t>
              </a:r>
              <a:endParaRPr lang="en-GB" sz="2400" b="1" dirty="0"/>
            </a:p>
          </p:txBody>
        </p:sp>
        <p:sp>
          <p:nvSpPr>
            <p:cNvPr id="14" name="TextBox 8">
              <a:extLst>
                <a:ext uri="{FF2B5EF4-FFF2-40B4-BE49-F238E27FC236}">
                  <a16:creationId xmlns:a16="http://schemas.microsoft.com/office/drawing/2014/main" id="{2DED0817-6581-4686-B0F4-CD2273E6334B}"/>
                </a:ext>
              </a:extLst>
            </p:cNvPr>
            <p:cNvSpPr txBox="1"/>
            <p:nvPr/>
          </p:nvSpPr>
          <p:spPr>
            <a:xfrm>
              <a:off x="1779355" y="1151297"/>
              <a:ext cx="137683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 err="1"/>
                <a:t>Pensamentos</a:t>
              </a:r>
              <a:r>
                <a:rPr lang="en-GB" sz="1400" b="1" dirty="0"/>
                <a:t> e </a:t>
              </a:r>
              <a:r>
                <a:rPr lang="en-GB" sz="1400" b="1" dirty="0" err="1"/>
                <a:t>sentimentos</a:t>
              </a:r>
              <a:r>
                <a:rPr lang="en-GB" sz="1400" b="1" dirty="0"/>
                <a:t> da </a:t>
              </a:r>
              <a:r>
                <a:rPr lang="en-GB" sz="1400" b="1" dirty="0" err="1"/>
                <a:t>criança</a:t>
              </a:r>
              <a:r>
                <a:rPr lang="en-GB" sz="1400" b="1" dirty="0"/>
                <a:t> </a:t>
              </a:r>
            </a:p>
          </p:txBody>
        </p:sp>
        <p:sp>
          <p:nvSpPr>
            <p:cNvPr id="15" name="TextBox 11">
              <a:extLst>
                <a:ext uri="{FF2B5EF4-FFF2-40B4-BE49-F238E27FC236}">
                  <a16:creationId xmlns:a16="http://schemas.microsoft.com/office/drawing/2014/main" id="{BC28214E-152B-4E70-B064-9651327AE7F5}"/>
                </a:ext>
              </a:extLst>
            </p:cNvPr>
            <p:cNvSpPr txBox="1"/>
            <p:nvPr/>
          </p:nvSpPr>
          <p:spPr>
            <a:xfrm>
              <a:off x="6223456" y="1146439"/>
              <a:ext cx="137683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400" b="1" dirty="0" err="1"/>
                <a:t>Pensamentos</a:t>
              </a:r>
              <a:r>
                <a:rPr lang="en-GB" sz="1400" b="1" dirty="0"/>
                <a:t> e </a:t>
              </a:r>
              <a:r>
                <a:rPr lang="en-GB" sz="1400" b="1" dirty="0" err="1"/>
                <a:t>sentimentos</a:t>
              </a:r>
              <a:r>
                <a:rPr lang="en-GB" sz="1400" b="1" dirty="0"/>
                <a:t> do </a:t>
              </a:r>
              <a:r>
                <a:rPr lang="en-GB" sz="1400" b="1" dirty="0" err="1"/>
                <a:t>cuidador</a:t>
              </a:r>
              <a:endParaRPr lang="en-GB" sz="1400" b="1" dirty="0"/>
            </a:p>
          </p:txBody>
        </p:sp>
        <p:sp>
          <p:nvSpPr>
            <p:cNvPr id="16" name="TextBox 10">
              <a:extLst>
                <a:ext uri="{FF2B5EF4-FFF2-40B4-BE49-F238E27FC236}">
                  <a16:creationId xmlns:a16="http://schemas.microsoft.com/office/drawing/2014/main" id="{15655A5D-E35C-4745-806A-11F812F6CF0F}"/>
                </a:ext>
              </a:extLst>
            </p:cNvPr>
            <p:cNvSpPr txBox="1"/>
            <p:nvPr/>
          </p:nvSpPr>
          <p:spPr>
            <a:xfrm>
              <a:off x="2203919" y="3730593"/>
              <a:ext cx="15995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400" b="1" dirty="0" err="1"/>
                <a:t>Comportamento</a:t>
              </a:r>
              <a:r>
                <a:rPr lang="en-GB" sz="1400" b="1" dirty="0"/>
                <a:t> do </a:t>
              </a:r>
              <a:r>
                <a:rPr lang="en-GB" sz="1400" b="1" dirty="0" err="1"/>
                <a:t>cuidador</a:t>
              </a:r>
              <a:endParaRPr lang="en-GB" sz="1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49552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39588"/>
          </a:xfrm>
        </p:spPr>
        <p:txBody>
          <a:bodyPr/>
          <a:lstStyle/>
          <a:p>
            <a:r>
              <a:rPr lang="en-US" dirty="0" err="1"/>
              <a:t>Pertença</a:t>
            </a:r>
            <a:r>
              <a:rPr lang="en-US" dirty="0"/>
              <a:t> Familiar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57BF8698-190E-45EA-B04E-221305C53F0B}"/>
              </a:ext>
            </a:extLst>
          </p:cNvPr>
          <p:cNvGrpSpPr/>
          <p:nvPr/>
        </p:nvGrpSpPr>
        <p:grpSpPr>
          <a:xfrm>
            <a:off x="1779354" y="938265"/>
            <a:ext cx="5820941" cy="3358334"/>
            <a:chOff x="1779354" y="938265"/>
            <a:chExt cx="5820941" cy="3358334"/>
          </a:xfrm>
        </p:grpSpPr>
        <p:pic>
          <p:nvPicPr>
            <p:cNvPr id="4" name="Content Placeholder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9092" y="1106488"/>
              <a:ext cx="3465508" cy="2701276"/>
            </a:xfrm>
            <a:prstGeom prst="rect">
              <a:avLst/>
            </a:prstGeom>
          </p:spPr>
        </p:pic>
        <p:sp>
          <p:nvSpPr>
            <p:cNvPr id="5" name="Rounded Rectangle 4"/>
            <p:cNvSpPr/>
            <p:nvPr/>
          </p:nvSpPr>
          <p:spPr>
            <a:xfrm>
              <a:off x="3808004" y="938265"/>
              <a:ext cx="1567685" cy="657039"/>
            </a:xfrm>
            <a:prstGeom prst="roundRect">
              <a:avLst/>
            </a:prstGeom>
            <a:solidFill>
              <a:srgbClr val="007DBA"/>
            </a:solidFill>
            <a:ln w="12700" cmpd="sng">
              <a:solidFill>
                <a:srgbClr val="297EC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ctr"/>
            <a:lstStyle/>
            <a:p>
              <a:pPr algn="ctr"/>
              <a:r>
                <a:rPr lang="en-GB" sz="1050" b="1" dirty="0" err="1"/>
                <a:t>Necessidades</a:t>
              </a:r>
              <a:r>
                <a:rPr lang="en-GB" sz="1050" b="1" dirty="0"/>
                <a:t> e </a:t>
              </a:r>
              <a:r>
                <a:rPr lang="en-GB" sz="1050" b="1" dirty="0" err="1"/>
                <a:t>comportamentos</a:t>
              </a:r>
              <a:r>
                <a:rPr lang="en-GB" sz="1050" b="1" dirty="0"/>
                <a:t> da </a:t>
              </a:r>
              <a:r>
                <a:rPr lang="en-GB" sz="1050" b="1" dirty="0" err="1"/>
                <a:t>criança</a:t>
              </a:r>
              <a:r>
                <a:rPr lang="en-GB" sz="1050" b="1" dirty="0"/>
                <a:t> </a:t>
              </a: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1779354" y="1885103"/>
              <a:ext cx="1686749" cy="1210429"/>
            </a:xfrm>
            <a:prstGeom prst="roundRect">
              <a:avLst/>
            </a:prstGeom>
            <a:solidFill>
              <a:srgbClr val="007DBA"/>
            </a:solidFill>
            <a:ln w="12700" cmpd="sng">
              <a:solidFill>
                <a:srgbClr val="297EC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ctr"/>
            <a:lstStyle/>
            <a:p>
              <a:pPr algn="ctr">
                <a:spcAft>
                  <a:spcPts val="600"/>
                </a:spcAft>
              </a:pPr>
              <a:r>
                <a:rPr lang="pt-PT" sz="1050" b="1" dirty="0"/>
                <a:t>Tenho um sentido de pertença.</a:t>
              </a:r>
            </a:p>
            <a:p>
              <a:pPr algn="ctr">
                <a:spcAft>
                  <a:spcPts val="600"/>
                </a:spcAft>
              </a:pPr>
              <a:r>
                <a:rPr lang="pt-PT" sz="1050" b="1" dirty="0"/>
                <a:t>Posso sentir-me ligado a mais do que uma família. 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5867401" y="1885103"/>
              <a:ext cx="1732894" cy="1210429"/>
            </a:xfrm>
            <a:prstGeom prst="roundRect">
              <a:avLst/>
            </a:prstGeom>
            <a:noFill/>
            <a:ln w="19050" cmpd="sng">
              <a:solidFill>
                <a:srgbClr val="007DBA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ctr"/>
            <a:lstStyle/>
            <a:p>
              <a:pPr algn="ctr"/>
              <a:r>
                <a:rPr lang="pt-PT" sz="1050" b="1" dirty="0">
                  <a:solidFill>
                    <a:srgbClr val="007DBA"/>
                  </a:solidFill>
                </a:rPr>
                <a:t>Esta criança faz parte da minha família e também mantém uma ligação à sua família biológica.</a:t>
              </a:r>
              <a:endParaRPr lang="en-GB" sz="1050" b="1" dirty="0">
                <a:solidFill>
                  <a:srgbClr val="007DBA"/>
                </a:solidFill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3781545" y="3168287"/>
              <a:ext cx="1620602" cy="1128312"/>
            </a:xfrm>
            <a:prstGeom prst="roundRect">
              <a:avLst/>
            </a:prstGeom>
            <a:noFill/>
            <a:ln w="19050" cmpd="sng">
              <a:solidFill>
                <a:srgbClr val="007DBA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ctr"/>
            <a:lstStyle/>
            <a:p>
              <a:pPr algn="ctr"/>
              <a:r>
                <a:rPr lang="pt-PT" sz="1050" b="1" dirty="0">
                  <a:solidFill>
                    <a:srgbClr val="007DBA"/>
                  </a:solidFill>
                </a:rPr>
                <a:t>Mensagens verbais e não verbais que reforcem a conexão com ambas as famílias.</a:t>
              </a:r>
              <a:endParaRPr lang="en-GB" sz="1050" b="1" dirty="0">
                <a:solidFill>
                  <a:srgbClr val="007DBA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91057" y="1595304"/>
              <a:ext cx="240129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 err="1"/>
                <a:t>Ajudar</a:t>
              </a:r>
              <a:r>
                <a:rPr lang="en-GB" sz="2400" b="1" dirty="0"/>
                <a:t> a </a:t>
              </a:r>
              <a:r>
                <a:rPr lang="en-GB" sz="2400" b="1" dirty="0" err="1"/>
                <a:t>criança</a:t>
              </a:r>
              <a:r>
                <a:rPr lang="en-GB" sz="2400" b="1" dirty="0"/>
                <a:t> a </a:t>
              </a:r>
              <a:r>
                <a:rPr lang="en-GB" sz="2400" b="1" dirty="0" err="1"/>
                <a:t>sentir</a:t>
              </a:r>
              <a:r>
                <a:rPr lang="en-GB" sz="2400" b="1" dirty="0"/>
                <a:t>-se </a:t>
              </a:r>
              <a:r>
                <a:rPr lang="en-GB" sz="2400" b="1" dirty="0" err="1"/>
                <a:t>parte</a:t>
              </a:r>
              <a:r>
                <a:rPr lang="en-GB" sz="2400" b="1" dirty="0"/>
                <a:t> da </a:t>
              </a:r>
              <a:r>
                <a:rPr lang="en-GB" sz="2400" b="1" dirty="0" err="1"/>
                <a:t>família</a:t>
              </a:r>
              <a:r>
                <a:rPr lang="en-GB" sz="2400" b="1" dirty="0"/>
                <a:t> </a:t>
              </a:r>
            </a:p>
          </p:txBody>
        </p:sp>
        <p:sp>
          <p:nvSpPr>
            <p:cNvPr id="13" name="TextBox 8">
              <a:extLst>
                <a:ext uri="{FF2B5EF4-FFF2-40B4-BE49-F238E27FC236}">
                  <a16:creationId xmlns:a16="http://schemas.microsoft.com/office/drawing/2014/main" id="{857FE553-4899-4C0F-9F86-EC6D656B79EE}"/>
                </a:ext>
              </a:extLst>
            </p:cNvPr>
            <p:cNvSpPr txBox="1"/>
            <p:nvPr/>
          </p:nvSpPr>
          <p:spPr>
            <a:xfrm>
              <a:off x="1779355" y="1151297"/>
              <a:ext cx="137683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 err="1"/>
                <a:t>Pensamentos</a:t>
              </a:r>
              <a:r>
                <a:rPr lang="en-GB" sz="1400" b="1" dirty="0"/>
                <a:t> e </a:t>
              </a:r>
              <a:r>
                <a:rPr lang="en-GB" sz="1400" b="1" dirty="0" err="1"/>
                <a:t>sentimentos</a:t>
              </a:r>
              <a:r>
                <a:rPr lang="en-GB" sz="1400" b="1" dirty="0"/>
                <a:t> da </a:t>
              </a:r>
              <a:r>
                <a:rPr lang="en-GB" sz="1400" b="1" dirty="0" err="1"/>
                <a:t>criança</a:t>
              </a:r>
              <a:r>
                <a:rPr lang="en-GB" sz="1400" b="1" dirty="0"/>
                <a:t> </a:t>
              </a:r>
            </a:p>
          </p:txBody>
        </p:sp>
        <p:sp>
          <p:nvSpPr>
            <p:cNvPr id="14" name="TextBox 11">
              <a:extLst>
                <a:ext uri="{FF2B5EF4-FFF2-40B4-BE49-F238E27FC236}">
                  <a16:creationId xmlns:a16="http://schemas.microsoft.com/office/drawing/2014/main" id="{A59023BF-EFF2-4154-B8D9-0CF0EB9F6A58}"/>
                </a:ext>
              </a:extLst>
            </p:cNvPr>
            <p:cNvSpPr txBox="1"/>
            <p:nvPr/>
          </p:nvSpPr>
          <p:spPr>
            <a:xfrm>
              <a:off x="6223456" y="1151297"/>
              <a:ext cx="137683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400" b="1" dirty="0" err="1"/>
                <a:t>Pensamentos</a:t>
              </a:r>
              <a:r>
                <a:rPr lang="en-GB" sz="1400" b="1" dirty="0"/>
                <a:t> e </a:t>
              </a:r>
              <a:r>
                <a:rPr lang="en-GB" sz="1400" b="1" dirty="0" err="1"/>
                <a:t>sentimentos</a:t>
              </a:r>
              <a:r>
                <a:rPr lang="en-GB" sz="1400" b="1" dirty="0"/>
                <a:t> do </a:t>
              </a:r>
              <a:r>
                <a:rPr lang="en-GB" sz="1400" b="1" dirty="0" err="1"/>
                <a:t>cuidador</a:t>
              </a:r>
              <a:endParaRPr lang="en-GB" sz="1400" b="1" dirty="0"/>
            </a:p>
          </p:txBody>
        </p:sp>
        <p:sp>
          <p:nvSpPr>
            <p:cNvPr id="15" name="TextBox 10">
              <a:extLst>
                <a:ext uri="{FF2B5EF4-FFF2-40B4-BE49-F238E27FC236}">
                  <a16:creationId xmlns:a16="http://schemas.microsoft.com/office/drawing/2014/main" id="{F85DCB25-C14B-44E2-A8D2-3C1DFDBA4F66}"/>
                </a:ext>
              </a:extLst>
            </p:cNvPr>
            <p:cNvSpPr txBox="1"/>
            <p:nvPr/>
          </p:nvSpPr>
          <p:spPr>
            <a:xfrm>
              <a:off x="2203919" y="3730593"/>
              <a:ext cx="15995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400" b="1" dirty="0" err="1"/>
                <a:t>Comportamento</a:t>
              </a:r>
              <a:r>
                <a:rPr lang="en-GB" sz="1400" b="1" dirty="0"/>
                <a:t> do </a:t>
              </a:r>
              <a:r>
                <a:rPr lang="en-GB" sz="1400" b="1" dirty="0" err="1"/>
                <a:t>cuidador</a:t>
              </a:r>
              <a:endParaRPr lang="en-GB" sz="1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6097233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B high schools">
      <a:dk1>
        <a:srgbClr val="000000"/>
      </a:dk1>
      <a:lt1>
        <a:sysClr val="window" lastClr="FFFFFF"/>
      </a:lt1>
      <a:dk2>
        <a:srgbClr val="11852F"/>
      </a:dk2>
      <a:lt2>
        <a:srgbClr val="EEECE1"/>
      </a:lt2>
      <a:accent1>
        <a:srgbClr val="11852F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3109</TotalTime>
  <Words>437</Words>
  <Application>Microsoft Office PowerPoint</Application>
  <PresentationFormat>Apresentação no Ecrã (16:9)</PresentationFormat>
  <Paragraphs>77</Paragraphs>
  <Slides>7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2</vt:i4>
      </vt:variant>
      <vt:variant>
        <vt:lpstr>Tema</vt:lpstr>
      </vt:variant>
      <vt:variant>
        <vt:i4>2</vt:i4>
      </vt:variant>
      <vt:variant>
        <vt:lpstr>Títulos dos diapositivos</vt:lpstr>
      </vt:variant>
      <vt:variant>
        <vt:i4>7</vt:i4>
      </vt:variant>
    </vt:vector>
  </HeadingPairs>
  <TitlesOfParts>
    <vt:vector size="11" baseType="lpstr">
      <vt:lpstr>Arial</vt:lpstr>
      <vt:lpstr>Calibri</vt:lpstr>
      <vt:lpstr>Office Theme</vt:lpstr>
      <vt:lpstr>Custom Design</vt:lpstr>
      <vt:lpstr>O Modelo de Base Segura</vt:lpstr>
      <vt:lpstr>O ciclo de cuidados</vt:lpstr>
      <vt:lpstr>Disponibilidade</vt:lpstr>
      <vt:lpstr>Sensibilidade</vt:lpstr>
      <vt:lpstr>Aceitação</vt:lpstr>
      <vt:lpstr>Cooperação</vt:lpstr>
      <vt:lpstr>Pertença Familiar</vt:lpstr>
    </vt:vector>
  </TitlesOfParts>
  <Company>Helen Joubert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 Joubert</dc:creator>
  <cp:lastModifiedBy>Sandra Ornelas</cp:lastModifiedBy>
  <cp:revision>112</cp:revision>
  <dcterms:created xsi:type="dcterms:W3CDTF">2019-09-19T15:07:53Z</dcterms:created>
  <dcterms:modified xsi:type="dcterms:W3CDTF">2026-05-04T15:45:54Z</dcterms:modified>
</cp:coreProperties>
</file>